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05" r:id="rId1"/>
  </p:sldMasterIdLst>
  <p:notesMasterIdLst>
    <p:notesMasterId r:id="rId65"/>
  </p:notesMasterIdLst>
  <p:sldIdLst>
    <p:sldId id="256" r:id="rId2"/>
    <p:sldId id="492" r:id="rId3"/>
    <p:sldId id="409" r:id="rId4"/>
    <p:sldId id="368" r:id="rId5"/>
    <p:sldId id="387" r:id="rId6"/>
    <p:sldId id="371" r:id="rId7"/>
    <p:sldId id="393" r:id="rId8"/>
    <p:sldId id="395" r:id="rId9"/>
    <p:sldId id="396" r:id="rId10"/>
    <p:sldId id="397" r:id="rId11"/>
    <p:sldId id="398" r:id="rId12"/>
    <p:sldId id="380" r:id="rId13"/>
    <p:sldId id="412" r:id="rId14"/>
    <p:sldId id="381" r:id="rId15"/>
    <p:sldId id="384" r:id="rId16"/>
    <p:sldId id="382" r:id="rId17"/>
    <p:sldId id="383" r:id="rId18"/>
    <p:sldId id="386" r:id="rId19"/>
    <p:sldId id="466" r:id="rId20"/>
    <p:sldId id="472" r:id="rId21"/>
    <p:sldId id="475" r:id="rId22"/>
    <p:sldId id="410" r:id="rId23"/>
    <p:sldId id="411" r:id="rId24"/>
    <p:sldId id="467" r:id="rId25"/>
    <p:sldId id="490" r:id="rId26"/>
    <p:sldId id="491" r:id="rId27"/>
    <p:sldId id="367" r:id="rId28"/>
    <p:sldId id="388" r:id="rId29"/>
    <p:sldId id="389" r:id="rId30"/>
    <p:sldId id="392" r:id="rId31"/>
    <p:sldId id="372" r:id="rId32"/>
    <p:sldId id="373" r:id="rId33"/>
    <p:sldId id="374" r:id="rId34"/>
    <p:sldId id="375" r:id="rId35"/>
    <p:sldId id="376" r:id="rId36"/>
    <p:sldId id="377" r:id="rId37"/>
    <p:sldId id="378" r:id="rId38"/>
    <p:sldId id="379" r:id="rId39"/>
    <p:sldId id="400" r:id="rId40"/>
    <p:sldId id="271" r:id="rId41"/>
    <p:sldId id="257" r:id="rId42"/>
    <p:sldId id="259" r:id="rId43"/>
    <p:sldId id="261" r:id="rId44"/>
    <p:sldId id="260" r:id="rId45"/>
    <p:sldId id="258" r:id="rId46"/>
    <p:sldId id="263" r:id="rId47"/>
    <p:sldId id="262" r:id="rId48"/>
    <p:sldId id="267" r:id="rId49"/>
    <p:sldId id="274" r:id="rId50"/>
    <p:sldId id="266" r:id="rId51"/>
    <p:sldId id="268" r:id="rId52"/>
    <p:sldId id="269" r:id="rId53"/>
    <p:sldId id="270" r:id="rId54"/>
    <p:sldId id="273" r:id="rId55"/>
    <p:sldId id="275" r:id="rId56"/>
    <p:sldId id="401" r:id="rId57"/>
    <p:sldId id="402" r:id="rId58"/>
    <p:sldId id="403" r:id="rId59"/>
    <p:sldId id="404" r:id="rId60"/>
    <p:sldId id="405" r:id="rId61"/>
    <p:sldId id="406" r:id="rId62"/>
    <p:sldId id="408" r:id="rId63"/>
    <p:sldId id="333" r:id="rId64"/>
  </p:sldIdLst>
  <p:sldSz cx="9144000" cy="6858000" type="screen4x3"/>
  <p:notesSz cx="6797675" cy="992822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F0000"/>
    <a:srgbClr val="0000FF"/>
    <a:srgbClr val="F5F5F6"/>
    <a:srgbClr val="66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18" autoAdjust="0"/>
    <p:restoredTop sz="94424" autoAdjust="0"/>
  </p:normalViewPr>
  <p:slideViewPr>
    <p:cSldViewPr>
      <p:cViewPr varScale="1">
        <p:scale>
          <a:sx n="112" d="100"/>
          <a:sy n="112" d="100"/>
        </p:scale>
        <p:origin x="153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2945659" cy="498135"/>
          </a:xfrm>
          <a:prstGeom prst="rect">
            <a:avLst/>
          </a:prstGeom>
        </p:spPr>
        <p:txBody>
          <a:bodyPr vert="horz" lIns="91440" tIns="45720" rIns="91440" bIns="45720" rtlCol="0"/>
          <a:lstStyle>
            <a:lvl1pPr algn="l">
              <a:defRPr sz="1200">
                <a:latin typeface="微軟正黑體" panose="020B0604030504040204" pitchFamily="34" charset="-120"/>
                <a:ea typeface="微軟正黑體" panose="020B0604030504040204" pitchFamily="34" charset="-120"/>
              </a:defRPr>
            </a:lvl1pPr>
          </a:lstStyle>
          <a:p>
            <a:endParaRPr lang="zh-TW" altLang="en-US" dirty="0"/>
          </a:p>
        </p:txBody>
      </p:sp>
      <p:sp>
        <p:nvSpPr>
          <p:cNvPr id="3" name="日期版面配置區 2"/>
          <p:cNvSpPr>
            <a:spLocks noGrp="1"/>
          </p:cNvSpPr>
          <p:nvPr>
            <p:ph type="dt" idx="1"/>
          </p:nvPr>
        </p:nvSpPr>
        <p:spPr>
          <a:xfrm>
            <a:off x="3850444" y="1"/>
            <a:ext cx="2945659" cy="498135"/>
          </a:xfrm>
          <a:prstGeom prst="rect">
            <a:avLst/>
          </a:prstGeom>
        </p:spPr>
        <p:txBody>
          <a:bodyPr vert="horz" lIns="91440" tIns="45720" rIns="91440" bIns="45720" rtlCol="0"/>
          <a:lstStyle>
            <a:lvl1pPr algn="r">
              <a:defRPr sz="1200">
                <a:latin typeface="微軟正黑體" panose="020B0604030504040204" pitchFamily="34" charset="-120"/>
                <a:ea typeface="微軟正黑體" panose="020B0604030504040204" pitchFamily="34" charset="-120"/>
              </a:defRPr>
            </a:lvl1pPr>
          </a:lstStyle>
          <a:p>
            <a:fld id="{26ADBEC6-E41E-4B28-8DB1-CA82AB74E430}" type="datetimeFigureOut">
              <a:rPr lang="zh-TW" altLang="en-US" smtClean="0"/>
              <a:pPr/>
              <a:t>2023/3/30</a:t>
            </a:fld>
            <a:endParaRPr lang="zh-TW" altLang="en-US" dirty="0"/>
          </a:p>
        </p:txBody>
      </p:sp>
      <p:sp>
        <p:nvSpPr>
          <p:cNvPr id="4" name="投影片圖像版面配置區 3"/>
          <p:cNvSpPr>
            <a:spLocks noGrp="1" noRot="1" noChangeAspect="1"/>
          </p:cNvSpPr>
          <p:nvPr>
            <p:ph type="sldImg" idx="2"/>
          </p:nvPr>
        </p:nvSpPr>
        <p:spPr>
          <a:xfrm>
            <a:off x="1163638" y="1239838"/>
            <a:ext cx="4470400" cy="33528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頁尾版面配置區 5"/>
          <p:cNvSpPr>
            <a:spLocks noGrp="1"/>
          </p:cNvSpPr>
          <p:nvPr>
            <p:ph type="ftr" sz="quarter" idx="4"/>
          </p:nvPr>
        </p:nvSpPr>
        <p:spPr>
          <a:xfrm>
            <a:off x="1" y="9430091"/>
            <a:ext cx="2945659" cy="498134"/>
          </a:xfrm>
          <a:prstGeom prst="rect">
            <a:avLst/>
          </a:prstGeom>
        </p:spPr>
        <p:txBody>
          <a:bodyPr vert="horz" lIns="91440" tIns="45720" rIns="91440" bIns="45720" rtlCol="0" anchor="b"/>
          <a:lstStyle>
            <a:lvl1pPr algn="l">
              <a:defRPr sz="1200">
                <a:latin typeface="微軟正黑體" panose="020B0604030504040204" pitchFamily="34" charset="-120"/>
                <a:ea typeface="微軟正黑體" panose="020B0604030504040204" pitchFamily="34" charset="-120"/>
              </a:defRPr>
            </a:lvl1pPr>
          </a:lstStyle>
          <a:p>
            <a:endParaRPr lang="zh-TW" altLang="en-US" dirty="0"/>
          </a:p>
        </p:txBody>
      </p:sp>
      <p:sp>
        <p:nvSpPr>
          <p:cNvPr id="7" name="投影片編號版面配置區 6"/>
          <p:cNvSpPr>
            <a:spLocks noGrp="1"/>
          </p:cNvSpPr>
          <p:nvPr>
            <p:ph type="sldNum" sz="quarter" idx="5"/>
          </p:nvPr>
        </p:nvSpPr>
        <p:spPr>
          <a:xfrm>
            <a:off x="3850444" y="9430091"/>
            <a:ext cx="2945659" cy="498134"/>
          </a:xfrm>
          <a:prstGeom prst="rect">
            <a:avLst/>
          </a:prstGeom>
        </p:spPr>
        <p:txBody>
          <a:bodyPr vert="horz" lIns="91440" tIns="45720" rIns="91440" bIns="45720" rtlCol="0" anchor="b"/>
          <a:lstStyle>
            <a:lvl1pPr algn="r">
              <a:defRPr sz="1200">
                <a:latin typeface="微軟正黑體" panose="020B0604030504040204" pitchFamily="34" charset="-120"/>
                <a:ea typeface="微軟正黑體" panose="020B0604030504040204" pitchFamily="34" charset="-120"/>
              </a:defRPr>
            </a:lvl1pPr>
          </a:lstStyle>
          <a:p>
            <a:fld id="{B315EAD8-70A3-4C12-9B07-84134413F76D}" type="slidenum">
              <a:rPr lang="zh-TW" altLang="en-US" smtClean="0"/>
              <a:pPr/>
              <a:t>‹#›</a:t>
            </a:fld>
            <a:endParaRPr lang="zh-TW" altLang="en-US" dirty="0"/>
          </a:p>
        </p:txBody>
      </p:sp>
    </p:spTree>
    <p:extLst>
      <p:ext uri="{BB962C8B-B14F-4D97-AF65-F5344CB8AC3E}">
        <p14:creationId xmlns:p14="http://schemas.microsoft.com/office/powerpoint/2010/main" val="355665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軟正黑體" panose="020B0604030504040204" pitchFamily="34" charset="-120"/>
        <a:cs typeface="+mn-cs"/>
      </a:defRPr>
    </a:lvl1pPr>
    <a:lvl2pPr marL="457200" algn="l" defTabSz="914400" rtl="0" eaLnBrk="1" latinLnBrk="0" hangingPunct="1">
      <a:defRPr sz="1200" kern="1200">
        <a:solidFill>
          <a:schemeClr val="tx1"/>
        </a:solidFill>
        <a:latin typeface="+mn-lt"/>
        <a:ea typeface="微軟正黑體" panose="020B0604030504040204" pitchFamily="34" charset="-120"/>
        <a:cs typeface="+mn-cs"/>
      </a:defRPr>
    </a:lvl2pPr>
    <a:lvl3pPr marL="914400" algn="l" defTabSz="914400" rtl="0" eaLnBrk="1" latinLnBrk="0" hangingPunct="1">
      <a:defRPr sz="1200" kern="1200">
        <a:solidFill>
          <a:schemeClr val="tx1"/>
        </a:solidFill>
        <a:latin typeface="+mn-lt"/>
        <a:ea typeface="微軟正黑體" panose="020B0604030504040204" pitchFamily="34" charset="-120"/>
        <a:cs typeface="+mn-cs"/>
      </a:defRPr>
    </a:lvl3pPr>
    <a:lvl4pPr marL="1371600" algn="l" defTabSz="914400" rtl="0" eaLnBrk="1" latinLnBrk="0" hangingPunct="1">
      <a:defRPr sz="1200" kern="1200">
        <a:solidFill>
          <a:schemeClr val="tx1"/>
        </a:solidFill>
        <a:latin typeface="+mn-lt"/>
        <a:ea typeface="微軟正黑體" panose="020B0604030504040204" pitchFamily="34" charset="-120"/>
        <a:cs typeface="+mn-cs"/>
      </a:defRPr>
    </a:lvl4pPr>
    <a:lvl5pPr marL="1828800" algn="l" defTabSz="914400" rtl="0" eaLnBrk="1" latinLnBrk="0" hangingPunct="1">
      <a:defRPr sz="1200" kern="1200">
        <a:solidFill>
          <a:schemeClr val="tx1"/>
        </a:solidFill>
        <a:latin typeface="+mn-lt"/>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F2006A-4E41-432F-A884-0AE0B4F9D8D5}"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TW"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404976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a:defRPr/>
            </a:pPr>
            <a:fld id="{CD5A9B13-48D8-40E3-BFE8-C38391D0D904}" type="datetime1">
              <a:rPr lang="zh-TW" altLang="en-US" smtClean="0"/>
              <a:pPr>
                <a:defRPr/>
              </a:pPr>
              <a:t>2023/3/30</a:t>
            </a:fld>
            <a:endParaRPr lang="zh-TW" altLang="en-US"/>
          </a:p>
        </p:txBody>
      </p:sp>
      <p:sp>
        <p:nvSpPr>
          <p:cNvPr id="6" name="Slide Number Placeholder 5"/>
          <p:cNvSpPr>
            <a:spLocks noGrp="1"/>
          </p:cNvSpPr>
          <p:nvPr>
            <p:ph type="sldNum" sz="quarter" idx="12"/>
          </p:nvPr>
        </p:nvSpPr>
        <p:spPr/>
        <p:txBody>
          <a:bodyPr/>
          <a:lstStyle/>
          <a:p>
            <a:fld id="{07736885-AFCE-48F1-AE84-84F6211A1FC7}" type="slidenum">
              <a:rPr lang="zh-TW" altLang="en-US" smtClean="0"/>
              <a:pPr/>
              <a:t>‹#›</a:t>
            </a:fld>
            <a:endParaRPr lang="zh-TW"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260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66E68E8E-B9F2-4762-A197-D26DCD5CC2DB}" type="datetime1">
              <a:rPr lang="zh-TW" altLang="en-US" smtClean="0"/>
              <a:pPr>
                <a:defRPr/>
              </a:pPr>
              <a:t>2023/3/30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fld id="{FA8C7295-811A-4376-B9BC-9F505B0F2F9A}" type="slidenum">
              <a:rPr lang="zh-TW" altLang="en-US" smtClean="0"/>
              <a:pPr/>
              <a:t>‹#›</a:t>
            </a:fld>
            <a:endParaRPr lang="zh-TW" altLang="en-US"/>
          </a:p>
        </p:txBody>
      </p:sp>
    </p:spTree>
    <p:extLst>
      <p:ext uri="{BB962C8B-B14F-4D97-AF65-F5344CB8AC3E}">
        <p14:creationId xmlns:p14="http://schemas.microsoft.com/office/powerpoint/2010/main" val="67459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68F66D6B-289A-4B65-80A3-60D84165EAD0}" type="datetime1">
              <a:rPr lang="zh-TW" altLang="en-US" smtClean="0"/>
              <a:pPr>
                <a:defRPr/>
              </a:pPr>
              <a:t>2023/3/30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fld id="{E1814E6F-D505-4C16-B32D-4C30E238BF82}" type="slidenum">
              <a:rPr lang="zh-TW" altLang="en-US" smtClean="0"/>
              <a:pPr/>
              <a:t>‹#›</a:t>
            </a:fld>
            <a:endParaRPr lang="zh-TW" altLang="en-US"/>
          </a:p>
        </p:txBody>
      </p:sp>
    </p:spTree>
    <p:extLst>
      <p:ext uri="{BB962C8B-B14F-4D97-AF65-F5344CB8AC3E}">
        <p14:creationId xmlns:p14="http://schemas.microsoft.com/office/powerpoint/2010/main" val="114365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fld id="{39599808-9E9C-4940-B57D-6FA84D4AC50C}" type="slidenum">
              <a:rPr lang="zh-TW" altLang="en-US" smtClean="0"/>
              <a:pPr/>
              <a:t>‹#›</a:t>
            </a:fld>
            <a:endParaRPr lang="zh-TW" altLang="en-US"/>
          </a:p>
        </p:txBody>
      </p:sp>
      <p:sp>
        <p:nvSpPr>
          <p:cNvPr id="7" name="Footer Placeholder 4">
            <a:extLst>
              <a:ext uri="{FF2B5EF4-FFF2-40B4-BE49-F238E27FC236}">
                <a16:creationId xmlns:a16="http://schemas.microsoft.com/office/drawing/2014/main" id="{BF3058EF-2CC5-4DD9-7E36-C5D03D9A8ED6}"/>
              </a:ext>
            </a:extLst>
          </p:cNvPr>
          <p:cNvSpPr txBox="1">
            <a:spLocks/>
          </p:cNvSpPr>
          <p:nvPr userDrawn="1"/>
        </p:nvSpPr>
        <p:spPr>
          <a:xfrm>
            <a:off x="-324544" y="6455653"/>
            <a:ext cx="3960440"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defRPr/>
            </a:pPr>
            <a:r>
              <a:rPr lang="zh-TW" altLang="en-US" sz="1400" b="1" dirty="0"/>
              <a:t> 弘光科技大學　多媒體遊戲發展與應用系</a:t>
            </a:r>
          </a:p>
        </p:txBody>
      </p:sp>
    </p:spTree>
    <p:extLst>
      <p:ext uri="{BB962C8B-B14F-4D97-AF65-F5344CB8AC3E}">
        <p14:creationId xmlns:p14="http://schemas.microsoft.com/office/powerpoint/2010/main" val="196246471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a:defRPr/>
            </a:pPr>
            <a:fld id="{E34123BA-27C5-4DAD-939A-948BE19533A7}" type="datetime1">
              <a:rPr lang="zh-TW" altLang="en-US" smtClean="0"/>
              <a:pPr>
                <a:defRPr/>
              </a:pPr>
              <a:t>2023/3/30</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fld id="{39599808-9E9C-4940-B57D-6FA84D4AC50C}" type="slidenum">
              <a:rPr lang="zh-TW" altLang="en-US" smtClean="0"/>
              <a:pPr/>
              <a:t>‹#›</a:t>
            </a:fld>
            <a:endParaRPr lang="zh-TW"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17159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fld id="{E34123BA-27C5-4DAD-939A-948BE19533A7}" type="datetime1">
              <a:rPr lang="zh-TW" altLang="en-US" smtClean="0"/>
              <a:pPr>
                <a:defRPr/>
              </a:pPr>
              <a:t>2023/3/30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fld id="{39599808-9E9C-4940-B57D-6FA84D4AC50C}" type="slidenum">
              <a:rPr lang="zh-TW" altLang="en-US" smtClean="0"/>
              <a:pPr/>
              <a:t>‹#›</a:t>
            </a:fld>
            <a:endParaRPr lang="zh-TW" altLang="en-US"/>
          </a:p>
        </p:txBody>
      </p:sp>
    </p:spTree>
    <p:extLst>
      <p:ext uri="{BB962C8B-B14F-4D97-AF65-F5344CB8AC3E}">
        <p14:creationId xmlns:p14="http://schemas.microsoft.com/office/powerpoint/2010/main" val="233335730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22960" y="2582334"/>
            <a:ext cx="3703320" cy="3286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63440" y="2582334"/>
            <a:ext cx="3703320" cy="3286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fld id="{E34123BA-27C5-4DAD-939A-948BE19533A7}" type="datetime1">
              <a:rPr lang="zh-TW" altLang="en-US" smtClean="0"/>
              <a:pPr>
                <a:defRPr/>
              </a:pPr>
              <a:t>2023/3/30</a:t>
            </a:fld>
            <a:endParaRPr lang="zh-TW" altLang="en-US"/>
          </a:p>
        </p:txBody>
      </p:sp>
      <p:sp>
        <p:nvSpPr>
          <p:cNvPr id="8" name="Footer Placeholder 7"/>
          <p:cNvSpPr>
            <a:spLocks noGrp="1"/>
          </p:cNvSpPr>
          <p:nvPr>
            <p:ph type="ftr" sz="quarter" idx="11"/>
          </p:nvPr>
        </p:nvSpPr>
        <p:spPr/>
        <p:txBody>
          <a:bodyPr/>
          <a:lstStyle/>
          <a:p>
            <a:pPr>
              <a:defRPr/>
            </a:pPr>
            <a:endParaRPr lang="zh-TW" altLang="en-US"/>
          </a:p>
        </p:txBody>
      </p:sp>
      <p:sp>
        <p:nvSpPr>
          <p:cNvPr id="9" name="Slide Number Placeholder 8"/>
          <p:cNvSpPr>
            <a:spLocks noGrp="1"/>
          </p:cNvSpPr>
          <p:nvPr>
            <p:ph type="sldNum" sz="quarter" idx="12"/>
          </p:nvPr>
        </p:nvSpPr>
        <p:spPr/>
        <p:txBody>
          <a:bodyPr/>
          <a:lstStyle/>
          <a:p>
            <a:fld id="{39599808-9E9C-4940-B57D-6FA84D4AC50C}" type="slidenum">
              <a:rPr lang="zh-TW" altLang="en-US" smtClean="0"/>
              <a:pPr/>
              <a:t>‹#›</a:t>
            </a:fld>
            <a:endParaRPr lang="zh-TW" altLang="en-US"/>
          </a:p>
        </p:txBody>
      </p:sp>
    </p:spTree>
    <p:extLst>
      <p:ext uri="{BB962C8B-B14F-4D97-AF65-F5344CB8AC3E}">
        <p14:creationId xmlns:p14="http://schemas.microsoft.com/office/powerpoint/2010/main" val="362733249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Footer Placeholder 3"/>
          <p:cNvSpPr>
            <a:spLocks noGrp="1"/>
          </p:cNvSpPr>
          <p:nvPr>
            <p:ph type="ftr" sz="quarter" idx="11"/>
          </p:nvPr>
        </p:nvSpPr>
        <p:spPr/>
        <p:txBody>
          <a:bodyPr/>
          <a:lstStyle/>
          <a:p>
            <a:pPr>
              <a:defRPr/>
            </a:pPr>
            <a:endParaRPr lang="zh-TW" altLang="en-US"/>
          </a:p>
        </p:txBody>
      </p:sp>
      <p:sp>
        <p:nvSpPr>
          <p:cNvPr id="5" name="Slide Number Placeholder 4"/>
          <p:cNvSpPr>
            <a:spLocks noGrp="1"/>
          </p:cNvSpPr>
          <p:nvPr>
            <p:ph type="sldNum" sz="quarter" idx="12"/>
          </p:nvPr>
        </p:nvSpPr>
        <p:spPr/>
        <p:txBody>
          <a:bodyPr/>
          <a:lstStyle/>
          <a:p>
            <a:fld id="{D335431C-1F1B-4389-8EA4-504EBF15D237}" type="slidenum">
              <a:rPr lang="zh-TW" altLang="en-US" smtClean="0"/>
              <a:pPr/>
              <a:t>‹#›</a:t>
            </a:fld>
            <a:endParaRPr lang="zh-TW" altLang="en-US"/>
          </a:p>
        </p:txBody>
      </p:sp>
      <p:sp>
        <p:nvSpPr>
          <p:cNvPr id="6" name="Footer Placeholder 4">
            <a:extLst>
              <a:ext uri="{FF2B5EF4-FFF2-40B4-BE49-F238E27FC236}">
                <a16:creationId xmlns:a16="http://schemas.microsoft.com/office/drawing/2014/main" id="{F1D01562-DD33-148B-CA2A-6B6751AB7B5F}"/>
              </a:ext>
            </a:extLst>
          </p:cNvPr>
          <p:cNvSpPr txBox="1">
            <a:spLocks/>
          </p:cNvSpPr>
          <p:nvPr userDrawn="1"/>
        </p:nvSpPr>
        <p:spPr>
          <a:xfrm>
            <a:off x="0" y="6455653"/>
            <a:ext cx="3617103"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4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n-cs"/>
              </a:rPr>
              <a:t> 弘光科技大學　多媒體遊戲發展與應用系</a:t>
            </a:r>
          </a:p>
        </p:txBody>
      </p:sp>
    </p:spTree>
    <p:extLst>
      <p:ext uri="{BB962C8B-B14F-4D97-AF65-F5344CB8AC3E}">
        <p14:creationId xmlns:p14="http://schemas.microsoft.com/office/powerpoint/2010/main" val="366064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zh-TW" altLang="en-US" dirty="0"/>
          </a:p>
        </p:txBody>
      </p:sp>
      <p:sp>
        <p:nvSpPr>
          <p:cNvPr id="9" name="Slide Number Placeholder 8"/>
          <p:cNvSpPr>
            <a:spLocks noGrp="1"/>
          </p:cNvSpPr>
          <p:nvPr>
            <p:ph type="sldNum" sz="quarter" idx="12"/>
          </p:nvPr>
        </p:nvSpPr>
        <p:spPr/>
        <p:txBody>
          <a:bodyPr/>
          <a:lstStyle/>
          <a:p>
            <a:fld id="{6624C8E6-A7F1-46EF-8454-FD58E8C4C7CD}" type="slidenum">
              <a:rPr lang="zh-TW" altLang="en-US" smtClean="0"/>
              <a:pPr/>
              <a:t>‹#›</a:t>
            </a:fld>
            <a:endParaRPr lang="zh-TW" altLang="en-US"/>
          </a:p>
        </p:txBody>
      </p:sp>
      <p:sp>
        <p:nvSpPr>
          <p:cNvPr id="11" name="Footer Placeholder 4">
            <a:extLst>
              <a:ext uri="{FF2B5EF4-FFF2-40B4-BE49-F238E27FC236}">
                <a16:creationId xmlns:a16="http://schemas.microsoft.com/office/drawing/2014/main" id="{EF8AF954-FB84-4033-0CBD-F7B03E19ABBA}"/>
              </a:ext>
            </a:extLst>
          </p:cNvPr>
          <p:cNvSpPr txBox="1">
            <a:spLocks/>
          </p:cNvSpPr>
          <p:nvPr userDrawn="1"/>
        </p:nvSpPr>
        <p:spPr>
          <a:xfrm>
            <a:off x="-87515" y="6440846"/>
            <a:ext cx="3617103"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defRPr/>
            </a:pPr>
            <a:r>
              <a:rPr kumimoji="1" lang="zh-TW" altLang="en-US" sz="1400" b="1" i="0" u="none" strike="noStrike" kern="1200" cap="none" spc="0" normalizeH="0" baseline="0" dirty="0">
                <a:ln>
                  <a:noFill/>
                </a:ln>
                <a:solidFill>
                  <a:schemeClr val="bg1"/>
                </a:solidFill>
                <a:effectLst/>
                <a:uLnTx/>
                <a:uFillTx/>
                <a:latin typeface="微軟正黑體" panose="020B0604030504040204" pitchFamily="34" charset="-120"/>
                <a:ea typeface="微軟正黑體" panose="020B0604030504040204" pitchFamily="34" charset="-120"/>
                <a:cs typeface="+mn-cs"/>
              </a:rPr>
              <a:t> 弘光科技大學　多媒體遊戲發展與應用系</a:t>
            </a:r>
          </a:p>
        </p:txBody>
      </p:sp>
    </p:spTree>
    <p:extLst>
      <p:ext uri="{BB962C8B-B14F-4D97-AF65-F5344CB8AC3E}">
        <p14:creationId xmlns:p14="http://schemas.microsoft.com/office/powerpoint/2010/main" val="108306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E34123BA-27C5-4DAD-939A-948BE19533A7}" type="datetime1">
              <a:rPr lang="zh-TW" altLang="en-US" smtClean="0"/>
              <a:pPr>
                <a:defRPr/>
              </a:pPr>
              <a:t>2023/3/30</a:t>
            </a:fld>
            <a:endParaRPr lang="zh-TW"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9599808-9E9C-4940-B57D-6FA84D4AC50C}" type="slidenum">
              <a:rPr lang="zh-TW" altLang="en-US" smtClean="0"/>
              <a:pPr/>
              <a:t>‹#›</a:t>
            </a:fld>
            <a:endParaRPr lang="zh-TW" altLang="en-US"/>
          </a:p>
        </p:txBody>
      </p:sp>
    </p:spTree>
    <p:extLst>
      <p:ext uri="{BB962C8B-B14F-4D97-AF65-F5344CB8AC3E}">
        <p14:creationId xmlns:p14="http://schemas.microsoft.com/office/powerpoint/2010/main" val="135693902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fld id="{E34123BA-27C5-4DAD-939A-948BE19533A7}" type="datetime1">
              <a:rPr lang="zh-TW" altLang="en-US" smtClean="0"/>
              <a:pPr>
                <a:defRPr/>
              </a:pPr>
              <a:t>2023/3/30</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fld id="{39599808-9E9C-4940-B57D-6FA84D4AC50C}" type="slidenum">
              <a:rPr lang="zh-TW" altLang="en-US" smtClean="0"/>
              <a:pPr/>
              <a:t>‹#›</a:t>
            </a:fld>
            <a:endParaRPr lang="zh-TW" altLang="en-US"/>
          </a:p>
        </p:txBody>
      </p:sp>
    </p:spTree>
    <p:extLst>
      <p:ext uri="{BB962C8B-B14F-4D97-AF65-F5344CB8AC3E}">
        <p14:creationId xmlns:p14="http://schemas.microsoft.com/office/powerpoint/2010/main" val="164569095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latin typeface="微軟正黑體" panose="020B0604030504040204" pitchFamily="34" charset="-120"/>
                <a:ea typeface="微軟正黑體" panose="020B0604030504040204" pitchFamily="34" charset="-120"/>
              </a:defRPr>
            </a:lvl1pPr>
          </a:lstStyle>
          <a:p>
            <a:pPr>
              <a:defRPr/>
            </a:pPr>
            <a:fld id="{E34123BA-27C5-4DAD-939A-948BE19533A7}" type="datetime1">
              <a:rPr lang="zh-TW" altLang="en-US" smtClean="0"/>
              <a:pPr>
                <a:defRPr/>
              </a:pPr>
              <a:t>2023/3/30</a:t>
            </a:fld>
            <a:endParaRPr lang="zh-TW" alt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latin typeface="微軟正黑體" panose="020B0604030504040204" pitchFamily="34" charset="-120"/>
                <a:ea typeface="微軟正黑體" panose="020B0604030504040204" pitchFamily="34" charset="-120"/>
              </a:defRPr>
            </a:lvl1pPr>
          </a:lstStyle>
          <a:p>
            <a:pPr>
              <a:defRPr/>
            </a:pPr>
            <a:endParaRPr lang="zh-TW" alt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latin typeface="微軟正黑體" panose="020B0604030504040204" pitchFamily="34" charset="-120"/>
                <a:ea typeface="微軟正黑體" panose="020B0604030504040204" pitchFamily="34" charset="-120"/>
              </a:defRPr>
            </a:lvl1pPr>
          </a:lstStyle>
          <a:p>
            <a:fld id="{39599808-9E9C-4940-B57D-6FA84D4AC50C}" type="slidenum">
              <a:rPr lang="zh-TW" altLang="en-US" smtClean="0"/>
              <a:pPr/>
              <a:t>‹#›</a:t>
            </a:fld>
            <a:endParaRPr lang="zh-TW" alt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907118"/>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微軟正黑體" panose="020B0604030504040204" pitchFamily="34" charset="-120"/>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微軟正黑體" panose="020B0604030504040204" pitchFamily="34" charset="-120"/>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微軟正黑體" panose="020B0604030504040204" pitchFamily="34" charset="-120"/>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微軟正黑體" panose="020B0604030504040204" pitchFamily="34" charset="-120"/>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微軟正黑體" panose="020B0604030504040204" pitchFamily="34" charset="-120"/>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微軟正黑體" panose="020B0604030504040204" pitchFamily="34" charset="-12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ilc.hk.edu.tw/web/ism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tronclass.hk.edu.tw/" TargetMode="External"/><Relationship Id="rId2" Type="http://schemas.openxmlformats.org/officeDocument/2006/relationships/hyperlink" Target="http://career.hk.edu.tw/"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career.hk.edu.tw/"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reurl.cc/xGOAE1" TargetMode="Externa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convid-19.hk.edu.tw/" TargetMode="External"/><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convid-19.hk.edu.tw/" TargetMode="Externa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descr="一張含有 文字 的圖片&#10;&#10;自動產生的描述">
            <a:extLst>
              <a:ext uri="{FF2B5EF4-FFF2-40B4-BE49-F238E27FC236}">
                <a16:creationId xmlns:a16="http://schemas.microsoft.com/office/drawing/2014/main" id="{66B600BE-677C-9681-C2A3-55B77591A740}"/>
              </a:ext>
            </a:extLst>
          </p:cNvPr>
          <p:cNvPicPr>
            <a:picLocks noChangeAspect="1"/>
          </p:cNvPicPr>
          <p:nvPr/>
        </p:nvPicPr>
        <p:blipFill>
          <a:blip r:embed="rId2">
            <a:lum bright="70000" contrast="-70000"/>
            <a:alphaModFix amt="70000"/>
            <a:extLst>
              <a:ext uri="{28A0092B-C50C-407E-A947-70E740481C1C}">
                <a14:useLocalDpi xmlns:a14="http://schemas.microsoft.com/office/drawing/2010/main" val="0"/>
              </a:ext>
            </a:extLst>
          </a:blip>
          <a:stretch>
            <a:fillRect/>
          </a:stretch>
        </p:blipFill>
        <p:spPr>
          <a:xfrm>
            <a:off x="-1188640" y="33090"/>
            <a:ext cx="11320373" cy="6367710"/>
          </a:xfrm>
          <a:prstGeom prst="rect">
            <a:avLst/>
          </a:prstGeom>
        </p:spPr>
      </p:pic>
      <p:sp>
        <p:nvSpPr>
          <p:cNvPr id="2" name="標題 1"/>
          <p:cNvSpPr>
            <a:spLocks noGrp="1"/>
          </p:cNvSpPr>
          <p:nvPr>
            <p:ph type="ctrTitle"/>
          </p:nvPr>
        </p:nvSpPr>
        <p:spPr>
          <a:xfrm>
            <a:off x="822960" y="490290"/>
            <a:ext cx="7543800" cy="2434653"/>
          </a:xfrm>
        </p:spPr>
        <p:txBody>
          <a:bodyPr rtlCol="0">
            <a:normAutofit/>
          </a:bodyPr>
          <a:lstStyle/>
          <a:p>
            <a:pPr marL="26988" algn="just" eaLnBrk="1" fontAlgn="auto" hangingPunct="1">
              <a:spcAft>
                <a:spcPts val="0"/>
              </a:spcAft>
              <a:buFont typeface="Wingdings"/>
              <a:buNone/>
              <a:defRPr/>
            </a:pPr>
            <a:r>
              <a:rPr lang="en-US" altLang="zh-TW" sz="6000" b="1" dirty="0" smtClean="0">
                <a:solidFill>
                  <a:schemeClr val="tx1">
                    <a:lumMod val="85000"/>
                    <a:lumOff val="15000"/>
                  </a:schemeClr>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lang="zh-TW" altLang="en-US" sz="6000" b="1" dirty="0" smtClean="0">
                <a:solidFill>
                  <a:schemeClr val="tx1">
                    <a:lumMod val="85000"/>
                    <a:lumOff val="15000"/>
                  </a:schemeClr>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a:t>
            </a:r>
            <a:r>
              <a:rPr lang="zh-TW" altLang="en-US" sz="6000" b="1" dirty="0">
                <a:solidFill>
                  <a:schemeClr val="tx1">
                    <a:lumMod val="85000"/>
                    <a:lumOff val="15000"/>
                  </a:schemeClr>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度第二學期</a:t>
            </a:r>
            <a:r>
              <a:rPr lang="en-US" altLang="zh-TW" sz="6000" b="1" dirty="0">
                <a:solidFill>
                  <a:schemeClr val="tx1">
                    <a:lumMod val="85000"/>
                    <a:lumOff val="15000"/>
                  </a:schemeClr>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
            </a:r>
            <a:br>
              <a:rPr lang="en-US" altLang="zh-TW" sz="6000" b="1" dirty="0">
                <a:solidFill>
                  <a:schemeClr val="tx1">
                    <a:lumMod val="85000"/>
                    <a:lumOff val="15000"/>
                  </a:schemeClr>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lang="zh-TW" altLang="en-US" sz="6000" b="1" dirty="0">
                <a:solidFill>
                  <a:schemeClr val="tx1">
                    <a:lumMod val="85000"/>
                    <a:lumOff val="15000"/>
                  </a:schemeClr>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實習行前</a:t>
            </a:r>
            <a:r>
              <a:rPr lang="zh-TW" altLang="zh-TW" sz="6000" b="1" dirty="0">
                <a:solidFill>
                  <a:schemeClr val="tx1">
                    <a:lumMod val="85000"/>
                    <a:lumOff val="15000"/>
                  </a:schemeClr>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說明會</a:t>
            </a:r>
            <a:r>
              <a:rPr lang="zh-TW" altLang="en-US" sz="6000" b="1" dirty="0">
                <a:solidFill>
                  <a:schemeClr val="tx1">
                    <a:lumMod val="85000"/>
                    <a:lumOff val="15000"/>
                  </a:schemeClr>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簡報</a:t>
            </a:r>
            <a:r>
              <a:rPr lang="en-US" altLang="zh-TW" sz="6000" b="1" dirty="0">
                <a:solidFill>
                  <a:schemeClr val="tx1">
                    <a:lumMod val="85000"/>
                    <a:lumOff val="15000"/>
                  </a:schemeClr>
                </a:solidFill>
                <a:latin typeface="微軟正黑體" panose="020B0604030504040204" pitchFamily="34" charset="-120"/>
                <a:ea typeface="微軟正黑體" panose="020B0604030504040204" pitchFamily="34" charset="-120"/>
              </a:rPr>
              <a:t/>
            </a:r>
            <a:br>
              <a:rPr lang="en-US" altLang="zh-TW" sz="6000" b="1" dirty="0">
                <a:solidFill>
                  <a:schemeClr val="tx1">
                    <a:lumMod val="85000"/>
                    <a:lumOff val="15000"/>
                  </a:schemeClr>
                </a:solidFill>
                <a:latin typeface="微軟正黑體" panose="020B0604030504040204" pitchFamily="34" charset="-120"/>
                <a:ea typeface="微軟正黑體" panose="020B0604030504040204" pitchFamily="34" charset="-120"/>
              </a:rPr>
            </a:br>
            <a:endParaRPr lang="en-US" altLang="zh-TW" sz="1600" b="1"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3" name="副標題 2"/>
          <p:cNvSpPr>
            <a:spLocks noGrp="1"/>
          </p:cNvSpPr>
          <p:nvPr>
            <p:ph type="subTitle" idx="1"/>
          </p:nvPr>
        </p:nvSpPr>
        <p:spPr>
          <a:xfrm>
            <a:off x="825038" y="3135444"/>
            <a:ext cx="7543800" cy="2463176"/>
          </a:xfrm>
        </p:spPr>
        <p:txBody>
          <a:bodyPr rtlCol="0">
            <a:normAutofit/>
          </a:bodyPr>
          <a:lstStyle/>
          <a:p>
            <a:pPr marL="26988" eaLnBrk="1" fontAlgn="auto" hangingPunct="1">
              <a:spcAft>
                <a:spcPts val="0"/>
              </a:spcAft>
              <a:buFont typeface="Wingdings 3" charset="2"/>
              <a:buNone/>
              <a:defRPr/>
            </a:pPr>
            <a:endParaRPr lang="en-US" altLang="zh-TW" b="1"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cxnSp>
        <p:nvCxnSpPr>
          <p:cNvPr id="74" name="Straight Connector 73">
            <a:extLst>
              <a:ext uri="{FF2B5EF4-FFF2-40B4-BE49-F238E27FC236}">
                <a16:creationId xmlns:a16="http://schemas.microsoft.com/office/drawing/2014/main" id="{77AB95BF-57D0-4E49-9EF2-408B47C8D40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1C520CBD-F82E-44E4-BDA5-128716AD79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4618AE32-A526-42FC-A854-732740BD38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投影片編號版面配置區 3"/>
          <p:cNvSpPr>
            <a:spLocks noGrp="1"/>
          </p:cNvSpPr>
          <p:nvPr>
            <p:ph type="sldNum" sz="quarter" idx="12"/>
          </p:nvPr>
        </p:nvSpPr>
        <p:spPr>
          <a:xfrm>
            <a:off x="7425343" y="6459785"/>
            <a:ext cx="984019" cy="365125"/>
          </a:xfrm>
        </p:spPr>
        <p:txBody>
          <a:bodyPr>
            <a:normAutofit/>
          </a:bodyPr>
          <a:lstStyle/>
          <a:p>
            <a:pPr>
              <a:spcAft>
                <a:spcPts val="600"/>
              </a:spcAft>
            </a:pPr>
            <a:fld id="{07736885-AFCE-48F1-AE84-84F6211A1FC7}" type="slidenum">
              <a:rPr lang="zh-TW" altLang="en-US" smtClean="0"/>
              <a:pPr>
                <a:spcAft>
                  <a:spcPts val="600"/>
                </a:spcAft>
              </a:pPr>
              <a:t>1</a:t>
            </a:fld>
            <a:endParaRPr lang="zh-TW" altLang="en-US"/>
          </a:p>
        </p:txBody>
      </p:sp>
      <p:sp>
        <p:nvSpPr>
          <p:cNvPr id="8196" name="矩形 3"/>
          <p:cNvSpPr>
            <a:spLocks noChangeArrowheads="1"/>
          </p:cNvSpPr>
          <p:nvPr/>
        </p:nvSpPr>
        <p:spPr bwMode="auto">
          <a:xfrm>
            <a:off x="5822474" y="5745162"/>
            <a:ext cx="25442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spcAft>
                <a:spcPts val="600"/>
              </a:spcAft>
            </a:pPr>
            <a:r>
              <a:rPr kumimoji="0" lang="zh-TW" altLang="en-US" sz="2400" b="1" dirty="0">
                <a:solidFill>
                  <a:srgbClr val="000000"/>
                </a:solidFill>
                <a:latin typeface="微軟正黑體" panose="020B0604030504040204" pitchFamily="34" charset="-120"/>
                <a:ea typeface="微軟正黑體" panose="020B0604030504040204" pitchFamily="34" charset="-120"/>
              </a:rPr>
              <a:t>日期：</a:t>
            </a:r>
            <a:r>
              <a:rPr kumimoji="0" lang="en-US" altLang="zh-TW" sz="2400" b="1" smtClean="0">
                <a:solidFill>
                  <a:srgbClr val="000000"/>
                </a:solidFill>
                <a:latin typeface="微軟正黑體" panose="020B0604030504040204" pitchFamily="34" charset="-120"/>
                <a:ea typeface="微軟正黑體" panose="020B0604030504040204" pitchFamily="34" charset="-120"/>
              </a:rPr>
              <a:t>112.03.30</a:t>
            </a:r>
            <a:endParaRPr kumimoji="0" lang="zh-TW" altLang="en-US" sz="2400" b="1"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634082"/>
          </a:xfrm>
        </p:spPr>
        <p:txBody>
          <a:bodyPr>
            <a:normAutofit fontScale="90000"/>
          </a:bodyPr>
          <a:lstStyle/>
          <a:p>
            <a:pPr algn="ctr"/>
            <a:r>
              <a:rPr lang="zh-TW" altLang="en-US" b="1" dirty="0">
                <a:latin typeface="微軟正黑體" panose="020B0604030504040204" pitchFamily="34" charset="-120"/>
                <a:ea typeface="微軟正黑體" panose="020B0604030504040204" pitchFamily="34" charset="-120"/>
              </a:rPr>
              <a:t>合約書</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新版</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10</a:t>
            </a:fld>
            <a:endParaRPr lang="zh-TW" altLang="en-US"/>
          </a:p>
        </p:txBody>
      </p:sp>
      <p:pic>
        <p:nvPicPr>
          <p:cNvPr id="3" name="圖片 2"/>
          <p:cNvPicPr>
            <a:picLocks noChangeAspect="1"/>
          </p:cNvPicPr>
          <p:nvPr/>
        </p:nvPicPr>
        <p:blipFill>
          <a:blip r:embed="rId2"/>
          <a:stretch>
            <a:fillRect/>
          </a:stretch>
        </p:blipFill>
        <p:spPr>
          <a:xfrm>
            <a:off x="2354796" y="908720"/>
            <a:ext cx="3672408" cy="5415133"/>
          </a:xfrm>
          <a:prstGeom prst="rect">
            <a:avLst/>
          </a:prstGeom>
        </p:spPr>
      </p:pic>
    </p:spTree>
    <p:extLst>
      <p:ext uri="{BB962C8B-B14F-4D97-AF65-F5344CB8AC3E}">
        <p14:creationId xmlns:p14="http://schemas.microsoft.com/office/powerpoint/2010/main" val="9806089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634082"/>
          </a:xfrm>
        </p:spPr>
        <p:txBody>
          <a:bodyPr>
            <a:normAutofit fontScale="90000"/>
          </a:bodyPr>
          <a:lstStyle/>
          <a:p>
            <a:pPr algn="ctr"/>
            <a:r>
              <a:rPr lang="zh-TW" altLang="en-US" b="1" dirty="0">
                <a:latin typeface="微軟正黑體" panose="020B0604030504040204" pitchFamily="34" charset="-120"/>
                <a:ea typeface="微軟正黑體" panose="020B0604030504040204" pitchFamily="34" charset="-120"/>
              </a:rPr>
              <a:t>合約書</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新版</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11</a:t>
            </a:fld>
            <a:endParaRPr lang="zh-TW" altLang="en-US"/>
          </a:p>
        </p:txBody>
      </p:sp>
      <p:pic>
        <p:nvPicPr>
          <p:cNvPr id="6" name="圖片 5" descr="一張含有 文字 的圖片&#10;&#10;自動產生的描述">
            <a:extLst>
              <a:ext uri="{FF2B5EF4-FFF2-40B4-BE49-F238E27FC236}">
                <a16:creationId xmlns:a16="http://schemas.microsoft.com/office/drawing/2014/main" id="{4FBE7EE5-012E-AFED-486E-D2EA6D4EE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1720"/>
            <a:ext cx="9144000" cy="4734560"/>
          </a:xfrm>
          <a:prstGeom prst="rect">
            <a:avLst/>
          </a:prstGeom>
        </p:spPr>
      </p:pic>
    </p:spTree>
    <p:extLst>
      <p:ext uri="{BB962C8B-B14F-4D97-AF65-F5344CB8AC3E}">
        <p14:creationId xmlns:p14="http://schemas.microsoft.com/office/powerpoint/2010/main" val="5253025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457200" y="274638"/>
            <a:ext cx="7467600" cy="850900"/>
          </a:xfrm>
        </p:spPr>
        <p:txBody>
          <a:bodyPr/>
          <a:lstStyle/>
          <a:p>
            <a:pPr algn="ctr" eaLnBrk="1" fontAlgn="auto" hangingPunct="1">
              <a:spcAft>
                <a:spcPts val="0"/>
              </a:spcAft>
              <a:defRPr/>
            </a:pPr>
            <a:r>
              <a:rPr lang="zh-TW" altLang="en-US" sz="4400" b="1" dirty="0">
                <a:latin typeface="微軟正黑體" panose="020B0604030504040204" pitchFamily="34" charset="-120"/>
                <a:ea typeface="微軟正黑體" panose="020B0604030504040204" pitchFamily="34" charset="-120"/>
              </a:rPr>
              <a:t>實習注意事項</a:t>
            </a:r>
          </a:p>
        </p:txBody>
      </p:sp>
      <p:sp>
        <p:nvSpPr>
          <p:cNvPr id="22531" name="內容版面配置區 2"/>
          <p:cNvSpPr>
            <a:spLocks noGrp="1"/>
          </p:cNvSpPr>
          <p:nvPr>
            <p:ph idx="1"/>
          </p:nvPr>
        </p:nvSpPr>
        <p:spPr>
          <a:xfrm>
            <a:off x="571472" y="1340768"/>
            <a:ext cx="8139113" cy="4896544"/>
          </a:xfrm>
        </p:spPr>
        <p:txBody>
          <a:bodyPr rtlCol="0">
            <a:normAutofit/>
          </a:bodyPr>
          <a:lstStyle/>
          <a:p>
            <a:pPr marL="631825" lvl="1" indent="-266700" eaLnBrk="1" fontAlgn="auto" hangingPunct="1">
              <a:lnSpc>
                <a:spcPct val="80000"/>
              </a:lnSpc>
              <a:spcAft>
                <a:spcPts val="0"/>
              </a:spcAft>
              <a:buFont typeface="Wingdings" panose="05000000000000000000" pitchFamily="2" charset="2"/>
              <a:buChar char="Ø"/>
              <a:defRPr/>
            </a:pPr>
            <a:r>
              <a:rPr lang="zh-TW" altLang="zh-TW" sz="2500" b="1" dirty="0">
                <a:latin typeface="微軟正黑體" panose="020B0604030504040204" pitchFamily="34" charset="-120"/>
                <a:ea typeface="微軟正黑體" panose="020B0604030504040204" pitchFamily="34" charset="-120"/>
                <a:cs typeface="Times New Roman" panose="02020603050405020304" pitchFamily="18" charset="0"/>
              </a:rPr>
              <a:t>實習期間</a:t>
            </a: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問</a:t>
            </a:r>
            <a:r>
              <a:rPr lang="zh-TW" altLang="zh-TW" sz="2500" b="1" dirty="0">
                <a:latin typeface="微軟正黑體" panose="020B0604030504040204" pitchFamily="34" charset="-120"/>
                <a:ea typeface="微軟正黑體" panose="020B0604030504040204" pitchFamily="34" charset="-120"/>
                <a:cs typeface="Times New Roman" panose="02020603050405020304" pitchFamily="18" charset="0"/>
              </a:rPr>
              <a:t>題</a:t>
            </a: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反應管道</a:t>
            </a: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895350" lvl="1" indent="-263525" algn="just" eaLnBrk="1" fontAlgn="auto" hangingPunct="1">
              <a:spcBef>
                <a:spcPts val="1200"/>
              </a:spcBef>
              <a:spcAft>
                <a:spcPts val="0"/>
              </a:spcAft>
              <a:buFont typeface="Wingdings" panose="05000000000000000000" pitchFamily="2" charset="2"/>
              <a:buChar char="u"/>
              <a:defRPr/>
            </a:pPr>
            <a:r>
              <a:rPr lang="zh-TW" altLang="zh-TW" sz="2200" dirty="0">
                <a:latin typeface="微軟正黑體" panose="020B0604030504040204" pitchFamily="34" charset="-120"/>
                <a:ea typeface="微軟正黑體" panose="020B0604030504040204" pitchFamily="34" charset="-120"/>
                <a:cs typeface="Times New Roman" panose="02020603050405020304" pitchFamily="18" charset="0"/>
              </a:rPr>
              <a:t>若於</a:t>
            </a:r>
            <a:r>
              <a:rPr lang="zh-TW" altLang="zh-TW" sz="2200" b="1" dirty="0">
                <a:latin typeface="微軟正黑體" panose="020B0604030504040204" pitchFamily="34" charset="-120"/>
                <a:ea typeface="微軟正黑體" panose="020B0604030504040204" pitchFamily="34" charset="-120"/>
                <a:cs typeface="Times New Roman" panose="02020603050405020304" pitchFamily="18" charset="0"/>
              </a:rPr>
              <a:t>實習期間有遇到問題</a:t>
            </a:r>
            <a:r>
              <a:rPr lang="zh-TW" altLang="zh-TW" sz="2200" dirty="0">
                <a:latin typeface="微軟正黑體" panose="020B0604030504040204" pitchFamily="34" charset="-120"/>
                <a:ea typeface="微軟正黑體" panose="020B0604030504040204" pitchFamily="34" charset="-120"/>
                <a:cs typeface="Times New Roman" panose="02020603050405020304" pitchFamily="18" charset="0"/>
              </a:rPr>
              <a:t>，請於第一時間與</a:t>
            </a:r>
            <a:r>
              <a:rPr lang="zh-TW"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實習</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訪視</a:t>
            </a:r>
            <a:r>
              <a:rPr lang="zh-TW"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老師</a:t>
            </a:r>
            <a:r>
              <a:rPr lang="zh-TW" altLang="zh-TW" sz="2200"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系</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2200" dirty="0">
                <a:latin typeface="微軟正黑體" panose="020B0604030504040204" pitchFamily="34" charset="-120"/>
                <a:ea typeface="微軟正黑體" panose="020B0604030504040204" pitchFamily="34" charset="-120"/>
                <a:cs typeface="Times New Roman" panose="02020603050405020304" pitchFamily="18" charset="0"/>
              </a:rPr>
              <a:t>聯繫；</a:t>
            </a:r>
            <a:r>
              <a:rPr lang="zh-TW" altLang="zh-TW" sz="2200" b="1" dirty="0">
                <a:latin typeface="微軟正黑體" panose="020B0604030504040204" pitchFamily="34" charset="-120"/>
                <a:ea typeface="微軟正黑體" panose="020B0604030504040204" pitchFamily="34" charset="-120"/>
                <a:cs typeface="Times New Roman" panose="02020603050405020304" pitchFamily="18" charset="0"/>
              </a:rPr>
              <a:t>另若實習輔導老師或系</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2200" b="1" dirty="0">
                <a:latin typeface="微軟正黑體" panose="020B0604030504040204" pitchFamily="34" charset="-120"/>
                <a:ea typeface="微軟正黑體" panose="020B0604030504040204" pitchFamily="34" charset="-120"/>
                <a:cs typeface="Times New Roman" panose="02020603050405020304" pitchFamily="18" charset="0"/>
              </a:rPr>
              <a:t>無法處理時，以致損害其權利或利益時</a:t>
            </a:r>
            <a:r>
              <a:rPr lang="zh-TW" altLang="zh-TW" sz="2200" dirty="0">
                <a:latin typeface="微軟正黑體" panose="020B0604030504040204" pitchFamily="34" charset="-120"/>
                <a:ea typeface="微軟正黑體" panose="020B0604030504040204" pitchFamily="34" charset="-120"/>
                <a:cs typeface="Times New Roman" panose="02020603050405020304" pitchFamily="18" charset="0"/>
              </a:rPr>
              <a:t>，得向</a:t>
            </a:r>
            <a:r>
              <a:rPr lang="zh-TW"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教務處提出申訴（聯絡諮詢人員</a:t>
            </a: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FF0000"/>
                </a:solidFill>
                <a:latin typeface="微軟正黑體" panose="020B0604030504040204" pitchFamily="34" charset="-120"/>
                <a:cs typeface="Times New Roman" panose="02020603050405020304" pitchFamily="18" charset="0"/>
              </a:rPr>
              <a:t>黃馨穎</a:t>
            </a:r>
            <a:r>
              <a:rPr lang="zh-TW"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小姐</a:t>
            </a:r>
            <a:r>
              <a:rPr lang="zh-TW"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、聯絡諮詢專線</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-(04)26318652 </a:t>
            </a:r>
            <a:r>
              <a:rPr lang="zh-TW"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分機</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1258</a:t>
            </a:r>
            <a:r>
              <a:rPr lang="zh-TW"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631825" lvl="1" indent="-266700" algn="just" eaLnBrk="1" fontAlgn="auto" hangingPunct="1">
              <a:lnSpc>
                <a:spcPct val="80000"/>
              </a:lnSpc>
              <a:spcAft>
                <a:spcPts val="0"/>
              </a:spcAft>
              <a:buFont typeface="Wingdings" panose="05000000000000000000" pitchFamily="2" charset="2"/>
              <a:buChar char="Ø"/>
              <a:defRPr/>
            </a:pP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631825" lvl="1" indent="-266700" algn="just" eaLnBrk="1" fontAlgn="auto" hangingPunct="1">
              <a:lnSpc>
                <a:spcPct val="80000"/>
              </a:lnSpc>
              <a:spcAft>
                <a:spcPts val="0"/>
              </a:spcAft>
              <a:buFont typeface="Wingdings" panose="05000000000000000000" pitchFamily="2" charset="2"/>
              <a:buChar char="Ø"/>
              <a:defRPr/>
            </a:pP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實習期間住宿及交通</a:t>
            </a: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895350" lvl="1" indent="-263525" algn="just" eaLnBrk="1" fontAlgn="auto" hangingPunct="1">
              <a:spcBef>
                <a:spcPts val="1200"/>
              </a:spcBef>
              <a:spcAft>
                <a:spcPts val="0"/>
              </a:spcAft>
              <a:buFont typeface="Wingdings" panose="05000000000000000000" pitchFamily="2" charset="2"/>
              <a:buChar char="u"/>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實習期間請同學注意校外住宿及交通安全。</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marL="895350" lvl="1" indent="-263525" algn="just" eaLnBrk="1" fontAlgn="auto" hangingPunct="1">
              <a:spcBef>
                <a:spcPts val="1200"/>
              </a:spcBef>
              <a:spcAft>
                <a:spcPts val="0"/>
              </a:spcAft>
              <a:buFont typeface="Wingdings" panose="05000000000000000000" pitchFamily="2" charset="2"/>
              <a:buChar char="u"/>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校安中心</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04-26338000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及</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報警</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)119 (</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救護</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marL="895350" lvl="1" indent="-263525" algn="just" eaLnBrk="1" fontAlgn="auto" hangingPunct="1">
              <a:spcBef>
                <a:spcPts val="1200"/>
              </a:spcBef>
              <a:spcAft>
                <a:spcPts val="0"/>
              </a:spcAft>
              <a:buFont typeface="Wingdings" panose="05000000000000000000" pitchFamily="2" charset="2"/>
              <a:buChar char="u"/>
              <a:defRPr/>
            </a:pP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marL="631825" lvl="1" algn="just" eaLnBrk="1" fontAlgn="auto" hangingPunct="1">
              <a:spcBef>
                <a:spcPts val="1200"/>
              </a:spcBef>
              <a:spcAft>
                <a:spcPts val="0"/>
              </a:spcAft>
              <a:buFont typeface="Wingdings" panose="05000000000000000000" pitchFamily="2" charset="2"/>
              <a:buChar char="Ø"/>
              <a:defRPr/>
            </a:pP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專業實習返</a:t>
            </a:r>
            <a:r>
              <a:rPr lang="zh-TW" altLang="zh-TW" sz="2500" b="1" dirty="0">
                <a:latin typeface="微軟正黑體" panose="020B0604030504040204" pitchFamily="34" charset="-120"/>
                <a:ea typeface="微軟正黑體" panose="020B0604030504040204" pitchFamily="34" charset="-120"/>
                <a:cs typeface="Times New Roman" panose="02020603050405020304" pitchFamily="18" charset="0"/>
              </a:rPr>
              <a:t>校座談</a:t>
            </a: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會</a:t>
            </a: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895350" lvl="1" indent="-263525" algn="just" eaLnBrk="1" fontAlgn="auto" hangingPunct="1">
              <a:spcBef>
                <a:spcPts val="1200"/>
              </a:spcBef>
              <a:spcAft>
                <a:spcPts val="0"/>
              </a:spcAft>
              <a:buFont typeface="Wingdings" panose="05000000000000000000" pitchFamily="2" charset="2"/>
              <a:buChar char="u"/>
              <a:defRPr/>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訂</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於</a:t>
            </a:r>
            <a:r>
              <a:rPr lang="en-US" altLang="zh-TW" sz="2000" b="1" dirty="0" smtClean="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112/07/29(</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六</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、早上</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線上</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舉辦專業實習返</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校座談</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會。</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A880C3C9-9F0B-4DE4-AD12-691F5CA12C31}" type="slidenum">
              <a:rPr lang="zh-TW" altLang="en-US" smtClean="0">
                <a:latin typeface="微軟正黑體" panose="020B0604030504040204" pitchFamily="34" charset="-120"/>
                <a:ea typeface="微軟正黑體" panose="020B0604030504040204" pitchFamily="34" charset="-120"/>
              </a:rPr>
              <a:pPr/>
              <a:t>12</a:t>
            </a:fld>
            <a:endParaRPr lang="zh-TW" altLang="en-US">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917264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457200" y="274638"/>
            <a:ext cx="7467600" cy="850900"/>
          </a:xfrm>
        </p:spPr>
        <p:txBody>
          <a:bodyPr/>
          <a:lstStyle/>
          <a:p>
            <a:pPr algn="ctr" eaLnBrk="1" fontAlgn="auto" hangingPunct="1">
              <a:spcAft>
                <a:spcPts val="0"/>
              </a:spcAft>
              <a:defRPr/>
            </a:pPr>
            <a:r>
              <a:rPr lang="zh-TW" altLang="en-US" sz="4400" b="1" dirty="0">
                <a:latin typeface="微軟正黑體" panose="020B0604030504040204" pitchFamily="34" charset="-120"/>
                <a:ea typeface="微軟正黑體" panose="020B0604030504040204" pitchFamily="34" charset="-120"/>
              </a:rPr>
              <a:t>實習注意事項</a:t>
            </a:r>
          </a:p>
        </p:txBody>
      </p:sp>
      <p:sp>
        <p:nvSpPr>
          <p:cNvPr id="22531" name="內容版面配置區 2"/>
          <p:cNvSpPr>
            <a:spLocks noGrp="1"/>
          </p:cNvSpPr>
          <p:nvPr>
            <p:ph idx="1"/>
          </p:nvPr>
        </p:nvSpPr>
        <p:spPr>
          <a:xfrm>
            <a:off x="571472" y="1125538"/>
            <a:ext cx="8139113" cy="5039766"/>
          </a:xfrm>
        </p:spPr>
        <p:txBody>
          <a:bodyPr rtlCol="0">
            <a:normAutofit fontScale="92500"/>
          </a:bodyPr>
          <a:lstStyle/>
          <a:p>
            <a:pPr marL="631825" lvl="1" indent="-266700" algn="just" eaLnBrk="1" fontAlgn="auto" hangingPunct="1">
              <a:lnSpc>
                <a:spcPct val="80000"/>
              </a:lnSpc>
              <a:spcAft>
                <a:spcPts val="0"/>
              </a:spcAft>
              <a:buFont typeface="Wingdings" panose="05000000000000000000" pitchFamily="2" charset="2"/>
              <a:buChar char="Ø"/>
              <a:defRPr/>
            </a:pP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631825" lvl="1" indent="-266700" algn="just" eaLnBrk="1" fontAlgn="auto" hangingPunct="1">
              <a:lnSpc>
                <a:spcPct val="80000"/>
              </a:lnSpc>
              <a:spcAft>
                <a:spcPts val="0"/>
              </a:spcAft>
              <a:buFont typeface="Wingdings" panose="05000000000000000000" pitchFamily="2" charset="2"/>
              <a:buChar char="Ø"/>
              <a:defRPr/>
            </a:pP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實習期間安全注意及注意事項</a:t>
            </a: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895350" lvl="1" indent="-263525" algn="just" eaLnBrk="1" fontAlgn="auto" hangingPunct="1">
              <a:spcBef>
                <a:spcPts val="1200"/>
              </a:spcBef>
              <a:spcAft>
                <a:spcPts val="0"/>
              </a:spcAft>
              <a:buFont typeface="Wingdings" panose="05000000000000000000" pitchFamily="2" charset="2"/>
              <a:buChar char="u"/>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實習期間請同學注意安全！</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住宿、交通、資安、工安、性平</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等</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p>
          <a:p>
            <a:pPr marL="742950" lvl="1" indent="0" algn="just">
              <a:lnSpc>
                <a:spcPct val="200000"/>
              </a:lnSpc>
              <a:buClr>
                <a:srgbClr val="D34817">
                  <a:lumMod val="75000"/>
                </a:srgbClr>
              </a:buClr>
              <a:buNone/>
              <a:defRPr/>
            </a:pP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實習一般問題</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如轉介、請假等</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，學生請通知</a:t>
            </a:r>
            <a:r>
              <a:rPr lang="zh-TW" altLang="en-US" sz="2200" b="1" u="sng" dirty="0">
                <a:latin typeface="微軟正黑體" panose="020B0604030504040204" pitchFamily="34" charset="-120"/>
                <a:ea typeface="微軟正黑體" panose="020B0604030504040204" pitchFamily="34" charset="-120"/>
                <a:cs typeface="Times New Roman" panose="02020603050405020304" pitchFamily="18" charset="0"/>
              </a:rPr>
              <a:t>指導老師</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a:t>
            </a:r>
          </a:p>
          <a:p>
            <a:pPr marL="742950" lvl="1" indent="0" algn="just">
              <a:lnSpc>
                <a:spcPct val="200000"/>
              </a:lnSpc>
              <a:buClr>
                <a:srgbClr val="D34817">
                  <a:lumMod val="75000"/>
                </a:srgbClr>
              </a:buClr>
              <a:buNone/>
              <a:defRPr/>
            </a:pP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實習重大事故</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如</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重大意外傷害</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性侵、車禍、職災</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等</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，指導老師填寫校外實習特殊問題及緊急事件通報表並</a:t>
            </a:r>
            <a:r>
              <a:rPr lang="zh-TW" altLang="en-US" sz="22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通知校安中心</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a:t>
            </a:r>
          </a:p>
          <a:p>
            <a:pPr marL="742950" lvl="1" indent="0" algn="just">
              <a:lnSpc>
                <a:spcPct val="200000"/>
              </a:lnSpc>
              <a:buClr>
                <a:srgbClr val="D34817">
                  <a:lumMod val="75000"/>
                </a:srgbClr>
              </a:buClr>
              <a:buNone/>
              <a:defRPr/>
            </a:pP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宣導性別平等及防治性騷擾、性騷擾防治宣導教育</a:t>
            </a:r>
            <a:endPar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742950" lvl="1" indent="0" algn="just">
              <a:lnSpc>
                <a:spcPct val="200000"/>
              </a:lnSpc>
              <a:buClr>
                <a:srgbClr val="D34817">
                  <a:lumMod val="75000"/>
                </a:srgbClr>
              </a:buClr>
              <a:buNone/>
              <a:defRPr/>
            </a:pP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於實習過程中，若遇到任何適應、性平、性騷擾等問題，需主動與各系實習輔導老師及主任聯繫。</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A880C3C9-9F0B-4DE4-AD12-691F5CA12C31}" type="slidenum">
              <a:rPr lang="zh-TW" altLang="en-US" smtClean="0">
                <a:latin typeface="微軟正黑體" panose="020B0604030504040204" pitchFamily="34" charset="-120"/>
                <a:ea typeface="微軟正黑體" panose="020B0604030504040204" pitchFamily="34" charset="-120"/>
              </a:rPr>
              <a:pPr/>
              <a:t>13</a:t>
            </a:fld>
            <a:endParaRPr lang="zh-TW" altLang="en-US">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046788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457200" y="274638"/>
            <a:ext cx="7467600" cy="850900"/>
          </a:xfrm>
        </p:spPr>
        <p:txBody>
          <a:bodyPr/>
          <a:lstStyle/>
          <a:p>
            <a:pPr algn="ctr" eaLnBrk="1" fontAlgn="auto" hangingPunct="1">
              <a:spcAft>
                <a:spcPts val="0"/>
              </a:spcAft>
              <a:defRPr/>
            </a:pPr>
            <a:r>
              <a:rPr lang="zh-TW" altLang="en-US" sz="4400" b="1" dirty="0">
                <a:latin typeface="微軟正黑體" panose="020B0604030504040204" pitchFamily="34" charset="-120"/>
                <a:ea typeface="微軟正黑體" panose="020B0604030504040204" pitchFamily="34" charset="-120"/>
              </a:rPr>
              <a:t>實習注意事項</a:t>
            </a:r>
            <a:r>
              <a:rPr lang="en-US" altLang="zh-TW" sz="4400" b="1" dirty="0">
                <a:latin typeface="微軟正黑體" panose="020B0604030504040204" pitchFamily="34" charset="-120"/>
                <a:ea typeface="微軟正黑體" panose="020B0604030504040204" pitchFamily="34" charset="-120"/>
              </a:rPr>
              <a:t>-</a:t>
            </a:r>
            <a:r>
              <a:rPr lang="zh-TW" altLang="en-US" sz="4400" b="1" dirty="0">
                <a:latin typeface="微軟正黑體" panose="020B0604030504040204" pitchFamily="34" charset="-120"/>
                <a:ea typeface="微軟正黑體" panose="020B0604030504040204" pitchFamily="34" charset="-120"/>
              </a:rPr>
              <a:t>住宿安全評估</a:t>
            </a:r>
          </a:p>
        </p:txBody>
      </p:sp>
      <p:sp>
        <p:nvSpPr>
          <p:cNvPr id="22531" name="內容版面配置區 2"/>
          <p:cNvSpPr>
            <a:spLocks noGrp="1"/>
          </p:cNvSpPr>
          <p:nvPr>
            <p:ph idx="1"/>
          </p:nvPr>
        </p:nvSpPr>
        <p:spPr>
          <a:xfrm>
            <a:off x="705182" y="1341562"/>
            <a:ext cx="3098756" cy="5471814"/>
          </a:xfrm>
        </p:spPr>
        <p:txBody>
          <a:bodyPr rtlCol="0">
            <a:normAutofit/>
          </a:bodyPr>
          <a:lstStyle/>
          <a:p>
            <a:pPr marL="631825" lvl="1" indent="-266700">
              <a:lnSpc>
                <a:spcPct val="80000"/>
              </a:lnSpc>
              <a:spcAft>
                <a:spcPts val="0"/>
              </a:spcAft>
              <a:buFont typeface="Wingdings" panose="05000000000000000000" pitchFamily="2" charset="2"/>
              <a:buChar char="Ø"/>
              <a:defRPr/>
            </a:pPr>
            <a:r>
              <a:rPr kumimoji="1" lang="zh-TW" altLang="en-US" sz="2500" b="1" dirty="0">
                <a:solidFill>
                  <a:schemeClr val="tx1"/>
                </a:solidFill>
                <a:latin typeface="微軟正黑體" panose="020B0604030504040204" pitchFamily="34" charset="-120"/>
                <a:cs typeface="Times New Roman" panose="02020603050405020304" pitchFamily="18" charset="0"/>
              </a:rPr>
              <a:t>環境安全評估</a:t>
            </a:r>
          </a:p>
          <a:p>
            <a:pPr marL="990600" lvl="1" indent="-247650" eaLnBrk="1" fontAlgn="auto" hangingPunct="1">
              <a:lnSpc>
                <a:spcPct val="110000"/>
              </a:lnSpc>
              <a:spcBef>
                <a:spcPts val="1200"/>
              </a:spcBef>
              <a:spcAft>
                <a:spcPts val="0"/>
              </a:spcAft>
              <a:buFont typeface="Wingdings" panose="05000000000000000000" pitchFamily="2" charset="2"/>
              <a:buChar char="u"/>
              <a:defRPr/>
            </a:pPr>
            <a:r>
              <a:rPr kumimoji="1" lang="zh-TW" altLang="en-US" sz="2100" dirty="0">
                <a:solidFill>
                  <a:schemeClr val="tx1"/>
                </a:solidFill>
                <a:latin typeface="微軟正黑體" panose="020B0604030504040204" pitchFamily="34" charset="-120"/>
                <a:cs typeface="Times New Roman" panose="02020603050405020304" pitchFamily="18" charset="0"/>
              </a:rPr>
              <a:t>週邊環境勘查</a:t>
            </a:r>
          </a:p>
          <a:p>
            <a:pPr marL="990600" lvl="1" indent="-247650" eaLnBrk="1" fontAlgn="auto" hangingPunct="1">
              <a:lnSpc>
                <a:spcPct val="110000"/>
              </a:lnSpc>
              <a:spcBef>
                <a:spcPts val="1200"/>
              </a:spcBef>
              <a:spcAft>
                <a:spcPts val="0"/>
              </a:spcAft>
              <a:buFont typeface="Wingdings" panose="05000000000000000000" pitchFamily="2" charset="2"/>
              <a:buChar char="u"/>
              <a:defRPr/>
            </a:pPr>
            <a:r>
              <a:rPr kumimoji="1" lang="zh-TW" altLang="en-US" sz="2100" dirty="0">
                <a:solidFill>
                  <a:schemeClr val="tx1"/>
                </a:solidFill>
                <a:latin typeface="微軟正黑體" panose="020B0604030504040204" pitchFamily="34" charset="-120"/>
                <a:cs typeface="Times New Roman" panose="02020603050405020304" pitchFamily="18" charset="0"/>
              </a:rPr>
              <a:t>週邊照明設備</a:t>
            </a:r>
          </a:p>
          <a:p>
            <a:pPr marL="990600" lvl="1" indent="-247650" eaLnBrk="1" fontAlgn="auto" hangingPunct="1">
              <a:lnSpc>
                <a:spcPct val="110000"/>
              </a:lnSpc>
              <a:spcBef>
                <a:spcPts val="1200"/>
              </a:spcBef>
              <a:spcAft>
                <a:spcPts val="0"/>
              </a:spcAft>
              <a:buFont typeface="Wingdings" panose="05000000000000000000" pitchFamily="2" charset="2"/>
              <a:buChar char="u"/>
              <a:defRPr/>
            </a:pPr>
            <a:r>
              <a:rPr kumimoji="1" lang="zh-TW" altLang="en-US" sz="2100" dirty="0">
                <a:solidFill>
                  <a:schemeClr val="tx1"/>
                </a:solidFill>
                <a:latin typeface="微軟正黑體" panose="020B0604030504040204" pitchFamily="34" charset="-120"/>
                <a:cs typeface="Times New Roman" panose="02020603050405020304" pitchFamily="18" charset="0"/>
              </a:rPr>
              <a:t>清潔衛生</a:t>
            </a:r>
            <a:endParaRPr kumimoji="1" lang="en-US" altLang="zh-TW" sz="2100" dirty="0">
              <a:solidFill>
                <a:schemeClr val="tx1"/>
              </a:solidFill>
              <a:latin typeface="微軟正黑體" panose="020B0604030504040204" pitchFamily="34" charset="-120"/>
              <a:cs typeface="Times New Roman" panose="02020603050405020304" pitchFamily="18" charset="0"/>
            </a:endParaRPr>
          </a:p>
          <a:p>
            <a:pPr marL="742950" lvl="1" indent="0" eaLnBrk="1" fontAlgn="auto" hangingPunct="1">
              <a:lnSpc>
                <a:spcPct val="110000"/>
              </a:lnSpc>
              <a:spcBef>
                <a:spcPts val="1200"/>
              </a:spcBef>
              <a:spcAft>
                <a:spcPts val="0"/>
              </a:spcAft>
              <a:buNone/>
              <a:defRPr/>
            </a:pPr>
            <a:endParaRPr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a:p>
            <a:pPr marL="631825" lvl="1" indent="-266700" eaLnBrk="1" fontAlgn="auto" hangingPunct="1">
              <a:lnSpc>
                <a:spcPct val="80000"/>
              </a:lnSpc>
              <a:spcAft>
                <a:spcPts val="0"/>
              </a:spcAft>
              <a:buFont typeface="Wingdings" panose="05000000000000000000" pitchFamily="2" charset="2"/>
              <a:buChar char="Ø"/>
              <a:defRPr/>
            </a:pPr>
            <a:r>
              <a:rPr kumimoji="1" lang="zh-TW" altLang="en-US" sz="2500" b="1" dirty="0">
                <a:solidFill>
                  <a:schemeClr val="tx1"/>
                </a:solidFill>
                <a:latin typeface="微軟正黑體" panose="020B0604030504040204" pitchFamily="34" charset="-120"/>
                <a:cs typeface="Times New Roman" panose="02020603050405020304" pitchFamily="18" charset="0"/>
              </a:rPr>
              <a:t>住居安全評估</a:t>
            </a:r>
          </a:p>
          <a:p>
            <a:pPr marL="990600" lvl="1" indent="-247650">
              <a:lnSpc>
                <a:spcPct val="110000"/>
              </a:lnSpc>
              <a:spcBef>
                <a:spcPts val="1200"/>
              </a:spcBef>
              <a:spcAft>
                <a:spcPts val="0"/>
              </a:spcAft>
              <a:buFont typeface="Wingdings" panose="05000000000000000000" pitchFamily="2" charset="2"/>
              <a:buChar char="u"/>
              <a:defRPr/>
            </a:pPr>
            <a:r>
              <a:rPr kumimoji="1" lang="zh-TW" altLang="en-US" sz="2100" dirty="0">
                <a:solidFill>
                  <a:schemeClr val="tx1"/>
                </a:solidFill>
                <a:latin typeface="微軟正黑體" panose="020B0604030504040204" pitchFamily="34" charset="-120"/>
                <a:cs typeface="Times New Roman" panose="02020603050405020304" pitchFamily="18" charset="0"/>
              </a:rPr>
              <a:t>逃生設備</a:t>
            </a:r>
          </a:p>
          <a:p>
            <a:pPr marL="990600" lvl="1" indent="-247650">
              <a:lnSpc>
                <a:spcPct val="110000"/>
              </a:lnSpc>
              <a:spcBef>
                <a:spcPts val="1200"/>
              </a:spcBef>
              <a:spcAft>
                <a:spcPts val="0"/>
              </a:spcAft>
              <a:buFont typeface="Wingdings" panose="05000000000000000000" pitchFamily="2" charset="2"/>
              <a:buChar char="u"/>
              <a:defRPr/>
            </a:pPr>
            <a:r>
              <a:rPr kumimoji="1" lang="zh-TW" altLang="en-US" sz="2100" dirty="0">
                <a:solidFill>
                  <a:schemeClr val="tx1"/>
                </a:solidFill>
                <a:latin typeface="微軟正黑體" panose="020B0604030504040204" pitchFamily="34" charset="-120"/>
                <a:cs typeface="Times New Roman" panose="02020603050405020304" pitchFamily="18" charset="0"/>
              </a:rPr>
              <a:t>避難指引</a:t>
            </a:r>
          </a:p>
          <a:p>
            <a:pPr marL="990600" lvl="1" indent="-247650">
              <a:lnSpc>
                <a:spcPct val="110000"/>
              </a:lnSpc>
              <a:spcBef>
                <a:spcPts val="1200"/>
              </a:spcBef>
              <a:spcAft>
                <a:spcPts val="0"/>
              </a:spcAft>
              <a:buFont typeface="Wingdings" panose="05000000000000000000" pitchFamily="2" charset="2"/>
              <a:buChar char="u"/>
              <a:defRPr/>
            </a:pPr>
            <a:r>
              <a:rPr kumimoji="1" lang="zh-TW" altLang="en-US" sz="2100" dirty="0">
                <a:solidFill>
                  <a:schemeClr val="tx1"/>
                </a:solidFill>
                <a:latin typeface="微軟正黑體" panose="020B0604030504040204" pitchFamily="34" charset="-120"/>
                <a:cs typeface="Times New Roman" panose="02020603050405020304" pitchFamily="18" charset="0"/>
              </a:rPr>
              <a:t>消防設備</a:t>
            </a:r>
          </a:p>
          <a:p>
            <a:pPr marL="990600" lvl="1" indent="-247650">
              <a:lnSpc>
                <a:spcPct val="110000"/>
              </a:lnSpc>
              <a:spcBef>
                <a:spcPts val="1200"/>
              </a:spcBef>
              <a:spcAft>
                <a:spcPts val="0"/>
              </a:spcAft>
              <a:buFont typeface="Wingdings" panose="05000000000000000000" pitchFamily="2" charset="2"/>
              <a:buChar char="u"/>
              <a:defRPr/>
            </a:pPr>
            <a:r>
              <a:rPr kumimoji="1" lang="zh-TW" altLang="en-US" sz="2100" dirty="0">
                <a:solidFill>
                  <a:schemeClr val="tx1"/>
                </a:solidFill>
                <a:latin typeface="微軟正黑體" panose="020B0604030504040204" pitchFamily="34" charset="-120"/>
                <a:cs typeface="Times New Roman" panose="02020603050405020304" pitchFamily="18" charset="0"/>
              </a:rPr>
              <a:t>防盜設備</a:t>
            </a:r>
            <a:endParaRPr kumimoji="1" lang="en-US" altLang="zh-TW" sz="2100" dirty="0">
              <a:solidFill>
                <a:schemeClr val="tx1"/>
              </a:solidFill>
              <a:latin typeface="微軟正黑體" panose="020B0604030504040204" pitchFamily="34" charset="-120"/>
              <a:cs typeface="Times New Roman" panose="02020603050405020304" pitchFamily="18" charset="0"/>
            </a:endParaRPr>
          </a:p>
          <a:p>
            <a:pPr marL="990600" lvl="1" indent="-247650" eaLnBrk="1" fontAlgn="auto" hangingPunct="1">
              <a:spcBef>
                <a:spcPts val="1200"/>
              </a:spcBef>
              <a:spcAft>
                <a:spcPts val="0"/>
              </a:spcAft>
              <a:buFont typeface="Wingdings" panose="05000000000000000000" pitchFamily="2" charset="2"/>
              <a:buChar char="u"/>
              <a:defRPr/>
            </a:pPr>
            <a:endParaRPr lang="zh-TW"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lnSpc>
                <a:spcPct val="90000"/>
              </a:lnSpc>
              <a:spcAft>
                <a:spcPts val="0"/>
              </a:spcAft>
              <a:buFont typeface="Wingdings" panose="05000000000000000000" pitchFamily="2" charset="2"/>
              <a:buChar char="u"/>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A880C3C9-9F0B-4DE4-AD12-691F5CA12C31}" type="slidenum">
              <a:rPr lang="zh-TW" altLang="en-US" smtClean="0">
                <a:latin typeface="微軟正黑體" panose="020B0604030504040204" pitchFamily="34" charset="-120"/>
                <a:ea typeface="微軟正黑體" panose="020B0604030504040204" pitchFamily="34" charset="-120"/>
              </a:rPr>
              <a:pPr/>
              <a:t>14</a:t>
            </a:fld>
            <a:endParaRPr lang="zh-TW" altLang="en-US">
              <a:latin typeface="微軟正黑體" panose="020B0604030504040204" pitchFamily="34" charset="-120"/>
              <a:ea typeface="微軟正黑體" panose="020B0604030504040204" pitchFamily="34" charset="-120"/>
            </a:endParaRPr>
          </a:p>
        </p:txBody>
      </p:sp>
      <p:sp>
        <p:nvSpPr>
          <p:cNvPr id="6" name="內容版面配置區 2"/>
          <p:cNvSpPr txBox="1">
            <a:spLocks/>
          </p:cNvSpPr>
          <p:nvPr/>
        </p:nvSpPr>
        <p:spPr bwMode="auto">
          <a:xfrm>
            <a:off x="3950940" y="1341562"/>
            <a:ext cx="4144544" cy="54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631825" lvl="1" indent="-266700" eaLnBrk="1" fontAlgn="auto" hangingPunct="1">
              <a:lnSpc>
                <a:spcPct val="80000"/>
              </a:lnSpc>
              <a:spcAft>
                <a:spcPts val="0"/>
              </a:spcAft>
              <a:buFont typeface="Wingdings" panose="05000000000000000000" pitchFamily="2" charset="2"/>
              <a:buChar char="Ø"/>
              <a:defRPr/>
            </a:pP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生活機能評估 </a:t>
            </a: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lnSpc>
                <a:spcPct val="110000"/>
              </a:lnSpc>
              <a:spcBef>
                <a:spcPts val="1200"/>
              </a:spcBef>
              <a:spcAft>
                <a:spcPts val="0"/>
              </a:spcAft>
              <a:buFont typeface="Wingdings" panose="05000000000000000000" pitchFamily="2" charset="2"/>
              <a:buChar char="u"/>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交通便利性 </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lnSpc>
                <a:spcPct val="110000"/>
              </a:lnSpc>
              <a:spcBef>
                <a:spcPts val="1200"/>
              </a:spcBef>
              <a:spcAft>
                <a:spcPts val="0"/>
              </a:spcAft>
              <a:buFont typeface="Wingdings" panose="05000000000000000000" pitchFamily="2" charset="2"/>
              <a:buChar char="u"/>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購物方便性 </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lnSpc>
                <a:spcPct val="110000"/>
              </a:lnSpc>
              <a:spcBef>
                <a:spcPts val="1200"/>
              </a:spcBef>
              <a:spcAft>
                <a:spcPts val="0"/>
              </a:spcAft>
              <a:buFont typeface="Wingdings" panose="05000000000000000000" pitchFamily="2" charset="2"/>
              <a:buChar char="u"/>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實習單位距離</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742950" lvl="1" indent="0" eaLnBrk="1" fontAlgn="auto" hangingPunct="1">
              <a:lnSpc>
                <a:spcPct val="110000"/>
              </a:lnSpc>
              <a:spcBef>
                <a:spcPts val="1200"/>
              </a:spcBef>
              <a:spcAft>
                <a:spcPts val="0"/>
              </a:spcAft>
              <a:buNone/>
              <a:defRPr/>
            </a:pPr>
            <a:r>
              <a:rPr lang="zh-TW" altLang="en-US" dirty="0">
                <a:latin typeface="微軟正黑體" panose="020B0604030504040204" pitchFamily="34" charset="-120"/>
                <a:ea typeface="微軟正黑體" panose="020B0604030504040204" pitchFamily="34" charset="-120"/>
              </a:rPr>
              <a:t> </a:t>
            </a:r>
            <a:endParaRPr lang="en-US" altLang="zh-TW" dirty="0">
              <a:latin typeface="微軟正黑體" panose="020B0604030504040204" pitchFamily="34" charset="-120"/>
              <a:ea typeface="微軟正黑體" panose="020B0604030504040204" pitchFamily="34" charset="-120"/>
            </a:endParaRPr>
          </a:p>
          <a:p>
            <a:pPr marL="631825" lvl="1" indent="-266700" eaLnBrk="1" fontAlgn="auto" hangingPunct="1">
              <a:lnSpc>
                <a:spcPct val="80000"/>
              </a:lnSpc>
              <a:spcAft>
                <a:spcPts val="0"/>
              </a:spcAft>
              <a:buFont typeface="Wingdings" panose="05000000000000000000" pitchFamily="2" charset="2"/>
              <a:buChar char="Ø"/>
              <a:defRPr/>
            </a:pP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住屋管理評估 </a:t>
            </a: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lnSpc>
                <a:spcPct val="110000"/>
              </a:lnSpc>
              <a:spcBef>
                <a:spcPts val="1200"/>
              </a:spcBef>
              <a:spcAft>
                <a:spcPts val="0"/>
              </a:spcAft>
              <a:buFont typeface="Wingdings" panose="05000000000000000000" pitchFamily="2" charset="2"/>
              <a:buChar char="u"/>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房東服務 </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lnSpc>
                <a:spcPct val="110000"/>
              </a:lnSpc>
              <a:spcBef>
                <a:spcPts val="1200"/>
              </a:spcBef>
              <a:spcAft>
                <a:spcPts val="0"/>
              </a:spcAft>
              <a:buFont typeface="Wingdings" panose="05000000000000000000" pitchFamily="2" charset="2"/>
              <a:buChar char="u"/>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安全警衛</a:t>
            </a:r>
            <a:endParaRPr lang="zh-TW"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lnSpc>
                <a:spcPct val="90000"/>
              </a:lnSpc>
              <a:spcAft>
                <a:spcPts val="0"/>
              </a:spcAft>
              <a:buFont typeface="Wingdings" panose="05000000000000000000" pitchFamily="2" charset="2"/>
              <a:buChar char="u"/>
              <a:defRPr/>
            </a:pPr>
            <a:endParaRPr kumimoji="0"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5121860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880C3C9-9F0B-4DE4-AD12-691F5CA12C31}" type="slidenum">
              <a:rPr lang="zh-TW" altLang="en-US" smtClean="0"/>
              <a:pPr/>
              <a:t>15</a:t>
            </a:fld>
            <a:endParaRPr lang="zh-TW" altLang="en-US"/>
          </a:p>
        </p:txBody>
      </p:sp>
      <p:sp>
        <p:nvSpPr>
          <p:cNvPr id="6" name="矩形 5"/>
          <p:cNvSpPr/>
          <p:nvPr/>
        </p:nvSpPr>
        <p:spPr>
          <a:xfrm>
            <a:off x="4067944" y="6459786"/>
            <a:ext cx="3950633" cy="338554"/>
          </a:xfrm>
          <a:prstGeom prst="rect">
            <a:avLst/>
          </a:prstGeom>
        </p:spPr>
        <p:txBody>
          <a:bodyPr wrap="none">
            <a:spAutoFit/>
          </a:bodyPr>
          <a:lstStyle/>
          <a:p>
            <a:r>
              <a:rPr lang="zh-TW" altLang="en-US" sz="1600" dirty="0">
                <a:solidFill>
                  <a:schemeClr val="bg1"/>
                </a:solidFill>
                <a:latin typeface="微軟正黑體" panose="020B0604030504040204" pitchFamily="34" charset="-120"/>
                <a:ea typeface="微軟正黑體" panose="020B0604030504040204" pitchFamily="34" charset="-120"/>
              </a:rPr>
              <a:t>資料來源：http://cyi.thb.gov.tw/ppt.asp</a:t>
            </a:r>
          </a:p>
        </p:txBody>
      </p:sp>
      <p:sp>
        <p:nvSpPr>
          <p:cNvPr id="8" name="標題 1"/>
          <p:cNvSpPr txBox="1">
            <a:spLocks/>
          </p:cNvSpPr>
          <p:nvPr/>
        </p:nvSpPr>
        <p:spPr>
          <a:xfrm>
            <a:off x="457200" y="274638"/>
            <a:ext cx="7467600" cy="634082"/>
          </a:xfrm>
          <a:prstGeom prst="rect">
            <a:avLst/>
          </a:prstGeom>
        </p:spPr>
        <p:txBody>
          <a:bodyPr vert="horz" anchor="b">
            <a:normAutofit fontScale="92500" lnSpcReduction="200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2pPr>
            <a:lvl3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3pPr>
            <a:lvl4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4pPr>
            <a:lvl5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5pPr>
            <a:lvl6pPr marL="4572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6pPr>
            <a:lvl7pPr marL="9144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7pPr>
            <a:lvl8pPr marL="13716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8pPr>
            <a:lvl9pPr marL="18288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9pPr>
          </a:lstStyle>
          <a:p>
            <a:pPr algn="ctr" eaLnBrk="1" fontAlgn="auto" hangingPunct="1">
              <a:spcAft>
                <a:spcPts val="0"/>
              </a:spcAft>
              <a:defRPr/>
            </a:pPr>
            <a:r>
              <a:rPr lang="zh-TW" altLang="en-US" sz="4800" spc="-50" dirty="0">
                <a:solidFill>
                  <a:schemeClr val="tx1">
                    <a:lumMod val="75000"/>
                    <a:lumOff val="25000"/>
                  </a:schemeClr>
                </a:solidFill>
                <a:latin typeface="華康超明體(P)" panose="02020C00000000000000" pitchFamily="18" charset="-120"/>
                <a:ea typeface="華康超明體(P)" panose="02020C00000000000000" pitchFamily="18" charset="-120"/>
              </a:rPr>
              <a:t>實習注意事項</a:t>
            </a:r>
            <a:r>
              <a:rPr lang="en-US" altLang="zh-TW" sz="4800" spc="-50" dirty="0">
                <a:solidFill>
                  <a:schemeClr val="tx1">
                    <a:lumMod val="75000"/>
                    <a:lumOff val="25000"/>
                  </a:schemeClr>
                </a:solidFill>
                <a:latin typeface="華康超明體(P)" panose="02020C00000000000000" pitchFamily="18" charset="-120"/>
                <a:ea typeface="華康超明體(P)" panose="02020C00000000000000" pitchFamily="18" charset="-120"/>
              </a:rPr>
              <a:t>-</a:t>
            </a:r>
            <a:r>
              <a:rPr lang="zh-TW" altLang="en-US" sz="4800" spc="-50" dirty="0">
                <a:solidFill>
                  <a:schemeClr val="tx1">
                    <a:lumMod val="75000"/>
                    <a:lumOff val="25000"/>
                  </a:schemeClr>
                </a:solidFill>
                <a:latin typeface="華康超明體(P)" panose="02020C00000000000000" pitchFamily="18" charset="-120"/>
                <a:ea typeface="華康超明體(P)" panose="02020C00000000000000" pitchFamily="18" charset="-120"/>
              </a:rPr>
              <a:t>校外賃居安全</a:t>
            </a:r>
          </a:p>
        </p:txBody>
      </p:sp>
      <p:pic>
        <p:nvPicPr>
          <p:cNvPr id="1026" name="Picture 2">
            <a:extLst>
              <a:ext uri="{FF2B5EF4-FFF2-40B4-BE49-F238E27FC236}">
                <a16:creationId xmlns:a16="http://schemas.microsoft.com/office/drawing/2014/main" id="{8B6E62E4-1394-007B-1CB0-6C2496C1A1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9230" y="908720"/>
            <a:ext cx="380354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6987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457200" y="188641"/>
            <a:ext cx="7467600" cy="864095"/>
          </a:xfrm>
        </p:spPr>
        <p:txBody>
          <a:bodyPr/>
          <a:lstStyle/>
          <a:p>
            <a:pPr algn="ctr">
              <a:defRPr/>
            </a:pPr>
            <a:r>
              <a:rPr kumimoji="1" lang="zh-TW" altLang="en-US" sz="4400" cap="small" dirty="0">
                <a:latin typeface="華康超明體(P)" panose="02020C00000000000000" pitchFamily="18" charset="-120"/>
                <a:ea typeface="華康超明體(P)" panose="02020C00000000000000" pitchFamily="18" charset="-120"/>
              </a:rPr>
              <a:t>實習注意事項</a:t>
            </a:r>
            <a:r>
              <a:rPr kumimoji="1" lang="en-US" altLang="zh-TW" sz="4400" cap="small" dirty="0">
                <a:latin typeface="華康超明體(P)" panose="02020C00000000000000" pitchFamily="18" charset="-120"/>
                <a:ea typeface="華康超明體(P)" panose="02020C00000000000000" pitchFamily="18" charset="-120"/>
              </a:rPr>
              <a:t>-</a:t>
            </a:r>
            <a:r>
              <a:rPr kumimoji="1" lang="zh-TW" altLang="en-US" sz="4400" cap="small" dirty="0">
                <a:latin typeface="華康超明體(P)" panose="02020C00000000000000" pitchFamily="18" charset="-120"/>
                <a:ea typeface="華康超明體(P)" panose="02020C00000000000000" pitchFamily="18" charset="-120"/>
              </a:rPr>
              <a:t>交通安全</a:t>
            </a: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latin typeface="微軟正黑體" panose="020B0604030504040204" pitchFamily="34" charset="-120"/>
                <a:ea typeface="微軟正黑體" panose="020B0604030504040204" pitchFamily="34" charset="-120"/>
              </a:rPr>
              <a:pPr/>
              <a:t>16</a:t>
            </a:fld>
            <a:endParaRPr lang="zh-TW" altLang="en-US">
              <a:latin typeface="微軟正黑體" panose="020B0604030504040204" pitchFamily="34" charset="-120"/>
              <a:ea typeface="微軟正黑體" panose="020B0604030504040204" pitchFamily="34" charset="-120"/>
            </a:endParaRPr>
          </a:p>
        </p:txBody>
      </p:sp>
      <p:sp>
        <p:nvSpPr>
          <p:cNvPr id="8" name="矩形 7"/>
          <p:cNvSpPr/>
          <p:nvPr/>
        </p:nvSpPr>
        <p:spPr>
          <a:xfrm>
            <a:off x="3966720" y="6459786"/>
            <a:ext cx="3950633" cy="338554"/>
          </a:xfrm>
          <a:prstGeom prst="rect">
            <a:avLst/>
          </a:prstGeom>
        </p:spPr>
        <p:txBody>
          <a:bodyPr wrap="none">
            <a:spAutoFit/>
          </a:bodyPr>
          <a:lstStyle/>
          <a:p>
            <a:r>
              <a:rPr lang="zh-TW" altLang="en-US" sz="1600" dirty="0">
                <a:solidFill>
                  <a:schemeClr val="bg1"/>
                </a:solidFill>
                <a:latin typeface="微軟正黑體" panose="020B0604030504040204" pitchFamily="34" charset="-120"/>
                <a:ea typeface="微軟正黑體" panose="020B0604030504040204" pitchFamily="34" charset="-120"/>
              </a:rPr>
              <a:t>資料來源：http://cyi.thb.gov.tw/ppt.asp</a:t>
            </a:r>
          </a:p>
        </p:txBody>
      </p:sp>
      <p:pic>
        <p:nvPicPr>
          <p:cNvPr id="9" name="圖片 8"/>
          <p:cNvPicPr>
            <a:picLocks noChangeAspect="1"/>
          </p:cNvPicPr>
          <p:nvPr/>
        </p:nvPicPr>
        <p:blipFill rotWithShape="1">
          <a:blip r:embed="rId2"/>
          <a:srcRect l="21200" t="24080" r="28400" b="12560"/>
          <a:stretch/>
        </p:blipFill>
        <p:spPr>
          <a:xfrm>
            <a:off x="-324544" y="2052323"/>
            <a:ext cx="4780558" cy="3039551"/>
          </a:xfrm>
          <a:prstGeom prst="rect">
            <a:avLst/>
          </a:prstGeom>
        </p:spPr>
      </p:pic>
      <p:pic>
        <p:nvPicPr>
          <p:cNvPr id="6" name="圖片 5">
            <a:extLst>
              <a:ext uri="{FF2B5EF4-FFF2-40B4-BE49-F238E27FC236}">
                <a16:creationId xmlns:a16="http://schemas.microsoft.com/office/drawing/2014/main" id="{3D1F5E23-B31B-6BCA-0F57-9FC54ABD3CF0}"/>
              </a:ext>
            </a:extLst>
          </p:cNvPr>
          <p:cNvPicPr>
            <a:picLocks noChangeAspect="1"/>
          </p:cNvPicPr>
          <p:nvPr/>
        </p:nvPicPr>
        <p:blipFill rotWithShape="1">
          <a:blip r:embed="rId3"/>
          <a:srcRect l="21651" t="8240" r="26600" b="27680"/>
          <a:stretch/>
        </p:blipFill>
        <p:spPr>
          <a:xfrm>
            <a:off x="4456014" y="2052323"/>
            <a:ext cx="4870449" cy="2964154"/>
          </a:xfrm>
          <a:prstGeom prst="rect">
            <a:avLst/>
          </a:prstGeom>
        </p:spPr>
      </p:pic>
    </p:spTree>
    <p:extLst>
      <p:ext uri="{BB962C8B-B14F-4D97-AF65-F5344CB8AC3E}">
        <p14:creationId xmlns:p14="http://schemas.microsoft.com/office/powerpoint/2010/main" val="17281687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457200" y="274638"/>
            <a:ext cx="7467600" cy="850900"/>
          </a:xfrm>
        </p:spPr>
        <p:txBody>
          <a:bodyPr/>
          <a:lstStyle/>
          <a:p>
            <a:pPr algn="ctr" eaLnBrk="1" fontAlgn="auto" hangingPunct="1">
              <a:spcAft>
                <a:spcPts val="0"/>
              </a:spcAft>
              <a:defRPr/>
            </a:pPr>
            <a:r>
              <a:rPr kumimoji="1" lang="zh-TW" altLang="en-US" sz="4400" cap="small" dirty="0">
                <a:latin typeface="華康超明體(P)" panose="02020C00000000000000" pitchFamily="18" charset="-120"/>
                <a:ea typeface="華康超明體(P)" panose="02020C00000000000000" pitchFamily="18" charset="-120"/>
              </a:rPr>
              <a:t>實習注意事項</a:t>
            </a:r>
            <a:r>
              <a:rPr kumimoji="1" lang="en-US" altLang="zh-TW" sz="4400" cap="small" dirty="0">
                <a:latin typeface="華康超明體(P)" panose="02020C00000000000000" pitchFamily="18" charset="-120"/>
                <a:ea typeface="華康超明體(P)" panose="02020C00000000000000" pitchFamily="18" charset="-120"/>
              </a:rPr>
              <a:t>-</a:t>
            </a:r>
            <a:r>
              <a:rPr kumimoji="1" lang="zh-TW" altLang="en-US" sz="4400" cap="small" dirty="0">
                <a:latin typeface="華康超明體(P)" panose="02020C00000000000000" pitchFamily="18" charset="-120"/>
                <a:ea typeface="華康超明體(P)" panose="02020C00000000000000" pitchFamily="18" charset="-120"/>
              </a:rPr>
              <a:t>交通安全</a:t>
            </a: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17</a:t>
            </a:fld>
            <a:endParaRPr lang="zh-TW" altLang="en-US"/>
          </a:p>
        </p:txBody>
      </p:sp>
      <p:sp>
        <p:nvSpPr>
          <p:cNvPr id="8" name="矩形 7"/>
          <p:cNvSpPr/>
          <p:nvPr/>
        </p:nvSpPr>
        <p:spPr>
          <a:xfrm>
            <a:off x="4139952" y="6459786"/>
            <a:ext cx="3950633" cy="338554"/>
          </a:xfrm>
          <a:prstGeom prst="rect">
            <a:avLst/>
          </a:prstGeom>
        </p:spPr>
        <p:txBody>
          <a:bodyPr wrap="none">
            <a:spAutoFit/>
          </a:bodyPr>
          <a:lstStyle/>
          <a:p>
            <a:r>
              <a:rPr lang="zh-TW" altLang="en-US" sz="1600" dirty="0">
                <a:solidFill>
                  <a:schemeClr val="bg1"/>
                </a:solidFill>
                <a:latin typeface="微軟正黑體" panose="020B0604030504040204" pitchFamily="34" charset="-120"/>
                <a:ea typeface="微軟正黑體" panose="020B0604030504040204" pitchFamily="34" charset="-120"/>
              </a:rPr>
              <a:t>資料來源：http://cyi.thb.gov.tw/ppt.asp</a:t>
            </a:r>
          </a:p>
        </p:txBody>
      </p:sp>
      <p:pic>
        <p:nvPicPr>
          <p:cNvPr id="6" name="圖片 5">
            <a:extLst>
              <a:ext uri="{FF2B5EF4-FFF2-40B4-BE49-F238E27FC236}">
                <a16:creationId xmlns:a16="http://schemas.microsoft.com/office/drawing/2014/main" id="{99F6D014-AD7F-5780-AC63-2010CDD26307}"/>
              </a:ext>
            </a:extLst>
          </p:cNvPr>
          <p:cNvPicPr>
            <a:picLocks noChangeAspect="1"/>
          </p:cNvPicPr>
          <p:nvPr/>
        </p:nvPicPr>
        <p:blipFill rotWithShape="1">
          <a:blip r:embed="rId2"/>
          <a:srcRect l="21200" t="11121" r="25250" b="23361"/>
          <a:stretch/>
        </p:blipFill>
        <p:spPr>
          <a:xfrm>
            <a:off x="1" y="2002037"/>
            <a:ext cx="4680874" cy="3011140"/>
          </a:xfrm>
          <a:prstGeom prst="rect">
            <a:avLst/>
          </a:prstGeom>
        </p:spPr>
      </p:pic>
      <p:pic>
        <p:nvPicPr>
          <p:cNvPr id="9" name="圖片 8">
            <a:extLst>
              <a:ext uri="{FF2B5EF4-FFF2-40B4-BE49-F238E27FC236}">
                <a16:creationId xmlns:a16="http://schemas.microsoft.com/office/drawing/2014/main" id="{1BB147F9-CDD8-3850-9D83-EF98B786EAD2}"/>
              </a:ext>
            </a:extLst>
          </p:cNvPr>
          <p:cNvPicPr>
            <a:picLocks noChangeAspect="1"/>
          </p:cNvPicPr>
          <p:nvPr/>
        </p:nvPicPr>
        <p:blipFill rotWithShape="1">
          <a:blip r:embed="rId3"/>
          <a:srcRect l="21651" t="14000" r="29750" b="21921"/>
          <a:stretch/>
        </p:blipFill>
        <p:spPr>
          <a:xfrm>
            <a:off x="4680875" y="1959434"/>
            <a:ext cx="4519401" cy="3096345"/>
          </a:xfrm>
          <a:prstGeom prst="rect">
            <a:avLst/>
          </a:prstGeom>
        </p:spPr>
      </p:pic>
    </p:spTree>
    <p:extLst>
      <p:ext uri="{BB962C8B-B14F-4D97-AF65-F5344CB8AC3E}">
        <p14:creationId xmlns:p14="http://schemas.microsoft.com/office/powerpoint/2010/main" val="1627896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880C3C9-9F0B-4DE4-AD12-691F5CA12C31}" type="slidenum">
              <a:rPr lang="zh-TW" altLang="en-US" smtClean="0"/>
              <a:pPr/>
              <a:t>18</a:t>
            </a:fld>
            <a:endParaRPr lang="zh-TW" altLang="en-US"/>
          </a:p>
        </p:txBody>
      </p:sp>
      <p:pic>
        <p:nvPicPr>
          <p:cNvPr id="2" name="圖片 1"/>
          <p:cNvPicPr>
            <a:picLocks noChangeAspect="1"/>
          </p:cNvPicPr>
          <p:nvPr/>
        </p:nvPicPr>
        <p:blipFill rotWithShape="1">
          <a:blip r:embed="rId2"/>
          <a:srcRect l="21651" t="17601" r="23450" b="17601"/>
          <a:stretch/>
        </p:blipFill>
        <p:spPr>
          <a:xfrm>
            <a:off x="583688" y="980728"/>
            <a:ext cx="7715200" cy="5260364"/>
          </a:xfrm>
          <a:prstGeom prst="rect">
            <a:avLst/>
          </a:prstGeom>
        </p:spPr>
      </p:pic>
      <p:sp>
        <p:nvSpPr>
          <p:cNvPr id="6" name="矩形 5"/>
          <p:cNvSpPr/>
          <p:nvPr/>
        </p:nvSpPr>
        <p:spPr>
          <a:xfrm>
            <a:off x="3563888" y="6459786"/>
            <a:ext cx="3950633" cy="338554"/>
          </a:xfrm>
          <a:prstGeom prst="rect">
            <a:avLst/>
          </a:prstGeom>
        </p:spPr>
        <p:txBody>
          <a:bodyPr wrap="none">
            <a:spAutoFit/>
          </a:bodyPr>
          <a:lstStyle/>
          <a:p>
            <a:r>
              <a:rPr lang="zh-TW" altLang="en-US" sz="1600" dirty="0">
                <a:solidFill>
                  <a:schemeClr val="bg1"/>
                </a:solidFill>
                <a:latin typeface="微軟正黑體" panose="020B0604030504040204" pitchFamily="34" charset="-120"/>
                <a:ea typeface="微軟正黑體" panose="020B0604030504040204" pitchFamily="34" charset="-120"/>
              </a:rPr>
              <a:t>資料來源：http://cyi.thb.gov.tw/ppt.asp</a:t>
            </a:r>
          </a:p>
        </p:txBody>
      </p:sp>
      <p:sp>
        <p:nvSpPr>
          <p:cNvPr id="8" name="標題 1"/>
          <p:cNvSpPr>
            <a:spLocks noGrp="1"/>
          </p:cNvSpPr>
          <p:nvPr>
            <p:ph type="title"/>
          </p:nvPr>
        </p:nvSpPr>
        <p:spPr>
          <a:xfrm>
            <a:off x="457200" y="59660"/>
            <a:ext cx="7467600" cy="1065878"/>
          </a:xfrm>
        </p:spPr>
        <p:txBody>
          <a:bodyPr/>
          <a:lstStyle/>
          <a:p>
            <a:pPr algn="ctr">
              <a:lnSpc>
                <a:spcPct val="80000"/>
              </a:lnSpc>
              <a:defRPr/>
            </a:pPr>
            <a:r>
              <a:rPr kumimoji="1" lang="zh-TW" altLang="en-US" sz="4400" cap="small" dirty="0">
                <a:latin typeface="華康超明體(P)" panose="02020C00000000000000" pitchFamily="18" charset="-120"/>
                <a:ea typeface="華康超明體(P)" panose="02020C00000000000000" pitchFamily="18" charset="-120"/>
              </a:rPr>
              <a:t>實習注意事項</a:t>
            </a:r>
            <a:r>
              <a:rPr kumimoji="1" lang="en-US" altLang="zh-TW" sz="4400" cap="small" dirty="0">
                <a:latin typeface="華康超明體(P)" panose="02020C00000000000000" pitchFamily="18" charset="-120"/>
                <a:ea typeface="華康超明體(P)" panose="02020C00000000000000" pitchFamily="18" charset="-120"/>
              </a:rPr>
              <a:t>-</a:t>
            </a:r>
            <a:r>
              <a:rPr kumimoji="1" lang="zh-TW" altLang="en-US" sz="4400" cap="small" dirty="0">
                <a:latin typeface="華康超明體(P)" panose="02020C00000000000000" pitchFamily="18" charset="-120"/>
                <a:ea typeface="華康超明體(P)" panose="02020C00000000000000" pitchFamily="18" charset="-120"/>
              </a:rPr>
              <a:t>交通安全</a:t>
            </a:r>
          </a:p>
        </p:txBody>
      </p:sp>
    </p:spTree>
    <p:extLst>
      <p:ext uri="{BB962C8B-B14F-4D97-AF65-F5344CB8AC3E}">
        <p14:creationId xmlns:p14="http://schemas.microsoft.com/office/powerpoint/2010/main" val="40659681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802386" y="857250"/>
            <a:ext cx="7543800" cy="843968"/>
          </a:xfrm>
        </p:spPr>
        <p:txBody>
          <a:bodyPr rtlCol="0">
            <a:normAutofit/>
          </a:bodyPr>
          <a:lstStyle/>
          <a:p>
            <a:pPr algn="ctr">
              <a:defRPr/>
            </a:pPr>
            <a:r>
              <a:rPr lang="zh-TW" altLang="en-US" dirty="0">
                <a:latin typeface="華康超明體(P)" panose="02020C00000000000000" pitchFamily="18" charset="-120"/>
                <a:ea typeface="華康超明體(P)" panose="02020C00000000000000" pitchFamily="18" charset="-120"/>
              </a:rPr>
              <a:t>資通安全與</a:t>
            </a:r>
            <a:r>
              <a:rPr lang="zh-TW" altLang="zh-TW" dirty="0">
                <a:latin typeface="華康超明體(P)" panose="02020C00000000000000" pitchFamily="18" charset="-120"/>
                <a:ea typeface="華康超明體(P)" panose="02020C00000000000000" pitchFamily="18" charset="-120"/>
              </a:rPr>
              <a:t>智慧財產權</a:t>
            </a:r>
            <a:r>
              <a:rPr lang="zh-TW" altLang="en-US" dirty="0">
                <a:latin typeface="華康超明體(P)" panose="02020C00000000000000" pitchFamily="18" charset="-120"/>
                <a:ea typeface="華康超明體(P)" panose="02020C00000000000000" pitchFamily="18" charset="-120"/>
              </a:rPr>
              <a:t>宣導</a:t>
            </a:r>
          </a:p>
        </p:txBody>
      </p:sp>
      <p:sp>
        <p:nvSpPr>
          <p:cNvPr id="30723" name="內容版面配置區 2"/>
          <p:cNvSpPr>
            <a:spLocks noGrp="1"/>
          </p:cNvSpPr>
          <p:nvPr>
            <p:ph idx="1"/>
          </p:nvPr>
        </p:nvSpPr>
        <p:spPr>
          <a:xfrm>
            <a:off x="3707904" y="6525344"/>
            <a:ext cx="4710290" cy="237624"/>
          </a:xfrm>
        </p:spPr>
        <p:txBody>
          <a:bodyPr rtlCol="0">
            <a:normAutofit fontScale="62500" lnSpcReduction="20000"/>
          </a:bodyPr>
          <a:lstStyle/>
          <a:p>
            <a:pPr marL="0" indent="0" algn="ctr">
              <a:buNone/>
              <a:defRPr/>
            </a:pPr>
            <a:r>
              <a:rPr kumimoji="1" lang="zh-TW" altLang="en-US" sz="1600" dirty="0">
                <a:solidFill>
                  <a:schemeClr val="bg1"/>
                </a:solidFill>
                <a:latin typeface="微軟正黑體" panose="020B0604030504040204" pitchFamily="34" charset="-120"/>
              </a:rPr>
              <a:t>資料來源網址：弘光科技大學圖書資訊中心網站</a:t>
            </a:r>
            <a:r>
              <a:rPr kumimoji="1" lang="en-US" altLang="zh-TW" sz="1600" dirty="0">
                <a:solidFill>
                  <a:schemeClr val="bg1"/>
                </a:solidFill>
                <a:latin typeface="微軟正黑體" panose="020B0604030504040204" pitchFamily="34" charset="-120"/>
                <a:hlinkClick r:id="rId2">
                  <a:extLst>
                    <a:ext uri="{A12FA001-AC4F-418D-AE19-62706E023703}">
                      <ahyp:hlinkClr xmlns:ahyp="http://schemas.microsoft.com/office/drawing/2018/hyperlinkcolor" xmlns="" val="tx"/>
                    </a:ext>
                  </a:extLst>
                </a:hlinkClick>
              </a:rPr>
              <a:t>http://ilc.hk.edu.tw/web/isms/</a:t>
            </a:r>
            <a:endParaRPr kumimoji="1" lang="zh-TW" altLang="en-US" sz="1600" dirty="0">
              <a:solidFill>
                <a:schemeClr val="bg1"/>
              </a:solidFill>
              <a:latin typeface="微軟正黑體" panose="020B0604030504040204" pitchFamily="34" charset="-120"/>
            </a:endParaRPr>
          </a:p>
        </p:txBody>
      </p:sp>
      <p:pic>
        <p:nvPicPr>
          <p:cNvPr id="4" name="圖片 3"/>
          <p:cNvPicPr>
            <a:picLocks noChangeAspect="1"/>
          </p:cNvPicPr>
          <p:nvPr/>
        </p:nvPicPr>
        <p:blipFill rotWithShape="1">
          <a:blip r:embed="rId3"/>
          <a:srcRect l="21651" t="9680" r="22438" b="8420"/>
          <a:stretch/>
        </p:blipFill>
        <p:spPr>
          <a:xfrm>
            <a:off x="1907704" y="1844824"/>
            <a:ext cx="5179406" cy="3860620"/>
          </a:xfrm>
          <a:prstGeom prst="rect">
            <a:avLst/>
          </a:prstGeom>
        </p:spPr>
      </p:pic>
    </p:spTree>
    <p:extLst>
      <p:ext uri="{BB962C8B-B14F-4D97-AF65-F5344CB8AC3E}">
        <p14:creationId xmlns:p14="http://schemas.microsoft.com/office/powerpoint/2010/main" val="1154741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資料審查時程</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729867317"/>
              </p:ext>
            </p:extLst>
          </p:nvPr>
        </p:nvGraphicFramePr>
        <p:xfrm>
          <a:off x="865563" y="2924944"/>
          <a:ext cx="7543800" cy="11125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877712018"/>
                    </a:ext>
                  </a:extLst>
                </a:gridCol>
                <a:gridCol w="2514600">
                  <a:extLst>
                    <a:ext uri="{9D8B030D-6E8A-4147-A177-3AD203B41FA5}">
                      <a16:colId xmlns:a16="http://schemas.microsoft.com/office/drawing/2014/main" val="3946613729"/>
                    </a:ext>
                  </a:extLst>
                </a:gridCol>
                <a:gridCol w="2514600">
                  <a:extLst>
                    <a:ext uri="{9D8B030D-6E8A-4147-A177-3AD203B41FA5}">
                      <a16:colId xmlns:a16="http://schemas.microsoft.com/office/drawing/2014/main" val="3641309792"/>
                    </a:ext>
                  </a:extLst>
                </a:gridCol>
              </a:tblGrid>
              <a:tr h="370840">
                <a:tc>
                  <a:txBody>
                    <a:bodyPr/>
                    <a:lstStyle/>
                    <a:p>
                      <a:endParaRPr lang="zh-TW" altLang="en-US" dirty="0"/>
                    </a:p>
                  </a:txBody>
                  <a:tcPr/>
                </a:tc>
                <a:tc>
                  <a:txBody>
                    <a:bodyPr/>
                    <a:lstStyle/>
                    <a:p>
                      <a:r>
                        <a:rPr lang="zh-TW" altLang="en-US" dirty="0" smtClean="0"/>
                        <a:t>日期</a:t>
                      </a:r>
                      <a:endParaRPr lang="zh-TW" altLang="en-US" dirty="0"/>
                    </a:p>
                  </a:txBody>
                  <a:tcPr/>
                </a:tc>
                <a:tc>
                  <a:txBody>
                    <a:bodyPr/>
                    <a:lstStyle/>
                    <a:p>
                      <a:r>
                        <a:rPr lang="zh-TW" altLang="en-US" dirty="0" smtClean="0"/>
                        <a:t>地點</a:t>
                      </a:r>
                      <a:endParaRPr lang="zh-TW" altLang="en-US" dirty="0"/>
                    </a:p>
                  </a:txBody>
                  <a:tcPr/>
                </a:tc>
                <a:extLst>
                  <a:ext uri="{0D108BD9-81ED-4DB2-BD59-A6C34878D82A}">
                    <a16:rowId xmlns:a16="http://schemas.microsoft.com/office/drawing/2014/main" val="2197627410"/>
                  </a:ext>
                </a:extLst>
              </a:tr>
              <a:tr h="370840">
                <a:tc>
                  <a:txBody>
                    <a:bodyPr/>
                    <a:lstStyle/>
                    <a:p>
                      <a:r>
                        <a:rPr lang="zh-TW" altLang="en-US" dirty="0" smtClean="0"/>
                        <a:t>第一次審查</a:t>
                      </a:r>
                      <a:endParaRPr lang="zh-TW" altLang="en-US" dirty="0"/>
                    </a:p>
                  </a:txBody>
                  <a:tcPr/>
                </a:tc>
                <a:tc>
                  <a:txBody>
                    <a:bodyPr/>
                    <a:lstStyle/>
                    <a:p>
                      <a:r>
                        <a:rPr lang="en-US" altLang="zh-TW" dirty="0" smtClean="0"/>
                        <a:t>4/20</a:t>
                      </a:r>
                      <a:endParaRPr lang="zh-TW" altLang="en-US" dirty="0"/>
                    </a:p>
                  </a:txBody>
                  <a:tcPr/>
                </a:tc>
                <a:tc>
                  <a:txBody>
                    <a:bodyPr/>
                    <a:lstStyle/>
                    <a:p>
                      <a:r>
                        <a:rPr lang="en-US" altLang="zh-TW" dirty="0" smtClean="0"/>
                        <a:t>MB211</a:t>
                      </a:r>
                      <a:endParaRPr lang="zh-TW" altLang="en-US" dirty="0"/>
                    </a:p>
                  </a:txBody>
                  <a:tcPr/>
                </a:tc>
                <a:extLst>
                  <a:ext uri="{0D108BD9-81ED-4DB2-BD59-A6C34878D82A}">
                    <a16:rowId xmlns:a16="http://schemas.microsoft.com/office/drawing/2014/main" val="3874780273"/>
                  </a:ext>
                </a:extLst>
              </a:tr>
              <a:tr h="370840">
                <a:tc>
                  <a:txBody>
                    <a:bodyPr/>
                    <a:lstStyle/>
                    <a:p>
                      <a:r>
                        <a:rPr lang="zh-TW" altLang="en-US" dirty="0" smtClean="0"/>
                        <a:t>第二次審查</a:t>
                      </a:r>
                      <a:endParaRPr lang="zh-TW" altLang="en-US" dirty="0"/>
                    </a:p>
                  </a:txBody>
                  <a:tcPr/>
                </a:tc>
                <a:tc>
                  <a:txBody>
                    <a:bodyPr/>
                    <a:lstStyle/>
                    <a:p>
                      <a:r>
                        <a:rPr lang="en-US" altLang="zh-TW" dirty="0" smtClean="0"/>
                        <a:t>5/11</a:t>
                      </a:r>
                      <a:endParaRPr lang="zh-TW" altLang="en-US" dirty="0"/>
                    </a:p>
                  </a:txBody>
                  <a:tcPr/>
                </a:tc>
                <a:tc>
                  <a:txBody>
                    <a:bodyPr/>
                    <a:lstStyle/>
                    <a:p>
                      <a:r>
                        <a:rPr lang="en-US" altLang="zh-TW" dirty="0" smtClean="0"/>
                        <a:t>MB211</a:t>
                      </a:r>
                      <a:endParaRPr lang="zh-TW" altLang="en-US" dirty="0"/>
                    </a:p>
                  </a:txBody>
                  <a:tcPr/>
                </a:tc>
                <a:extLst>
                  <a:ext uri="{0D108BD9-81ED-4DB2-BD59-A6C34878D82A}">
                    <a16:rowId xmlns:a16="http://schemas.microsoft.com/office/drawing/2014/main" val="1310516028"/>
                  </a:ext>
                </a:extLst>
              </a:tr>
            </a:tbl>
          </a:graphicData>
        </a:graphic>
      </p:graphicFrame>
      <p:sp>
        <p:nvSpPr>
          <p:cNvPr id="4" name="投影片編號版面配置區 3"/>
          <p:cNvSpPr>
            <a:spLocks noGrp="1"/>
          </p:cNvSpPr>
          <p:nvPr>
            <p:ph type="sldNum" sz="quarter" idx="12"/>
          </p:nvPr>
        </p:nvSpPr>
        <p:spPr/>
        <p:txBody>
          <a:bodyPr/>
          <a:lstStyle/>
          <a:p>
            <a:fld id="{39599808-9E9C-4940-B57D-6FA84D4AC50C}" type="slidenum">
              <a:rPr lang="zh-TW" altLang="en-US" smtClean="0"/>
              <a:pPr/>
              <a:t>2</a:t>
            </a:fld>
            <a:endParaRPr lang="zh-TW" altLang="en-US"/>
          </a:p>
        </p:txBody>
      </p:sp>
    </p:spTree>
    <p:extLst>
      <p:ext uri="{BB962C8B-B14F-4D97-AF65-F5344CB8AC3E}">
        <p14:creationId xmlns:p14="http://schemas.microsoft.com/office/powerpoint/2010/main" val="453416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741" y="2172799"/>
            <a:ext cx="5270207" cy="3132204"/>
          </a:xfrm>
          <a:prstGeom prst="rect">
            <a:avLst/>
          </a:prstGeom>
        </p:spPr>
      </p:pic>
      <p:sp>
        <p:nvSpPr>
          <p:cNvPr id="16386" name="標題 1"/>
          <p:cNvSpPr>
            <a:spLocks noGrp="1"/>
          </p:cNvSpPr>
          <p:nvPr>
            <p:ph type="title"/>
          </p:nvPr>
        </p:nvSpPr>
        <p:spPr>
          <a:xfrm>
            <a:off x="234493" y="764704"/>
            <a:ext cx="8588588" cy="873963"/>
          </a:xfrm>
        </p:spPr>
        <p:txBody>
          <a:bodyPr rtlCol="0">
            <a:noAutofit/>
          </a:bodyPr>
          <a:lstStyle/>
          <a:p>
            <a:pPr algn="ctr">
              <a:defRPr/>
            </a:pPr>
            <a:r>
              <a:rPr lang="zh-TW" altLang="en-US" sz="4950" dirty="0">
                <a:latin typeface="華康超明體(P)" panose="02020C00000000000000" pitchFamily="18" charset="-120"/>
                <a:ea typeface="華康超明體(P)" panose="02020C00000000000000" pitchFamily="18" charset="-120"/>
              </a:rPr>
              <a:t>性別平等、性騷擾防治宣導</a:t>
            </a:r>
          </a:p>
        </p:txBody>
      </p:sp>
      <p:sp>
        <p:nvSpPr>
          <p:cNvPr id="11" name="文字方塊 10"/>
          <p:cNvSpPr txBox="1"/>
          <p:nvPr/>
        </p:nvSpPr>
        <p:spPr>
          <a:xfrm>
            <a:off x="4067944" y="6474822"/>
            <a:ext cx="3888432" cy="338554"/>
          </a:xfrm>
          <a:prstGeom prst="rect">
            <a:avLst/>
          </a:prstGeom>
          <a:noFill/>
        </p:spPr>
        <p:txBody>
          <a:bodyPr wrap="square" rtlCol="0">
            <a:spAutoFit/>
          </a:bodyPr>
          <a:lstStyle/>
          <a:p>
            <a:pPr defTabSz="342900" eaLnBrk="1" fontAlgn="auto" hangingPunct="1">
              <a:spcBef>
                <a:spcPts val="0"/>
              </a:spcBef>
              <a:spcAft>
                <a:spcPts val="0"/>
              </a:spcAft>
              <a:defRPr/>
            </a:pPr>
            <a:r>
              <a:rPr lang="zh-TW" altLang="en-US" sz="1600" dirty="0">
                <a:solidFill>
                  <a:schemeClr val="bg1"/>
                </a:solidFill>
                <a:latin typeface="微軟正黑體" panose="020B0604030504040204" pitchFamily="34" charset="-120"/>
                <a:ea typeface="微軟正黑體" panose="020B0604030504040204" pitchFamily="34" charset="-120"/>
              </a:rPr>
              <a:t>資料來源網址：行政院性別平等會網站</a:t>
            </a:r>
          </a:p>
        </p:txBody>
      </p:sp>
      <p:pic>
        <p:nvPicPr>
          <p:cNvPr id="7" name="Picture 2" descr="http://mcujobs.mcu.edu.tw/upload/images/MCUJOS_%E6%80%A7%E9%A8%B7%E6%93%BE%E9%98%B2%E6%B2%BB%E5%AE%A3%E5%B0%8E%E6%B5%B7%E5%A0%B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841"/>
          <a:stretch/>
        </p:blipFill>
        <p:spPr bwMode="auto">
          <a:xfrm>
            <a:off x="5641608" y="1965081"/>
            <a:ext cx="2963120" cy="366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695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800100" y="800625"/>
            <a:ext cx="7543800" cy="949569"/>
          </a:xfrm>
        </p:spPr>
        <p:txBody>
          <a:bodyPr rtlCol="0">
            <a:normAutofit/>
          </a:bodyPr>
          <a:lstStyle/>
          <a:p>
            <a:pPr algn="ctr">
              <a:defRPr/>
            </a:pPr>
            <a:r>
              <a:rPr lang="zh-TW" altLang="en-US" sz="4950" dirty="0">
                <a:latin typeface="華康超明體(P)" panose="02020C00000000000000" pitchFamily="18" charset="-120"/>
                <a:ea typeface="華康超明體(P)" panose="02020C00000000000000" pitchFamily="18" charset="-120"/>
              </a:rPr>
              <a:t>自殺防治宣導</a:t>
            </a:r>
          </a:p>
        </p:txBody>
      </p:sp>
      <p:pic>
        <p:nvPicPr>
          <p:cNvPr id="1026" name="Picture 2" descr="自殺防治宣導素材- 心理及口腔健康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8141" y="1750195"/>
            <a:ext cx="5947716" cy="385853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8EF6718D-07B4-4D33-B50B-0FDF31A160FD}"/>
              </a:ext>
            </a:extLst>
          </p:cNvPr>
          <p:cNvSpPr txBox="1"/>
          <p:nvPr/>
        </p:nvSpPr>
        <p:spPr>
          <a:xfrm>
            <a:off x="3519364" y="6525344"/>
            <a:ext cx="4824536" cy="276999"/>
          </a:xfrm>
          <a:prstGeom prst="rect">
            <a:avLst/>
          </a:prstGeom>
          <a:noFill/>
        </p:spPr>
        <p:txBody>
          <a:bodyPr wrap="square">
            <a:spAutoFit/>
          </a:bodyPr>
          <a:lstStyle/>
          <a:p>
            <a:r>
              <a:rPr lang="zh-TW" altLang="en-US" sz="1200" dirty="0">
                <a:solidFill>
                  <a:schemeClr val="bg1"/>
                </a:solidFill>
                <a:latin typeface="微軟正黑體" panose="020B0604030504040204" pitchFamily="34" charset="-120"/>
                <a:ea typeface="微軟正黑體" panose="020B0604030504040204" pitchFamily="34" charset="-120"/>
              </a:rPr>
              <a:t>https://dep.mohw.gov.tw/domhaoh/cp-3560-45929-107.html</a:t>
            </a:r>
          </a:p>
        </p:txBody>
      </p:sp>
    </p:spTree>
    <p:extLst>
      <p:ext uri="{BB962C8B-B14F-4D97-AF65-F5344CB8AC3E}">
        <p14:creationId xmlns:p14="http://schemas.microsoft.com/office/powerpoint/2010/main" val="3909421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457200" y="274638"/>
            <a:ext cx="7467600" cy="850900"/>
          </a:xfrm>
        </p:spPr>
        <p:txBody>
          <a:bodyPr/>
          <a:lstStyle/>
          <a:p>
            <a:pPr algn="ctr" fontAlgn="auto">
              <a:spcAft>
                <a:spcPts val="0"/>
              </a:spcAft>
              <a:defRPr/>
            </a:pPr>
            <a:r>
              <a:rPr kumimoji="1" lang="zh-TW" altLang="en-US" sz="4400" cap="small" dirty="0">
                <a:latin typeface="華康超明體(P)" panose="02020C00000000000000" pitchFamily="18" charset="-120"/>
                <a:ea typeface="華康超明體(P)" panose="02020C00000000000000" pitchFamily="18" charset="-120"/>
              </a:rPr>
              <a:t>實習注意事項</a:t>
            </a:r>
            <a:r>
              <a:rPr kumimoji="1" lang="en-US" altLang="zh-TW" sz="4400" cap="small" dirty="0">
                <a:latin typeface="華康超明體(P)" panose="02020C00000000000000" pitchFamily="18" charset="-120"/>
                <a:ea typeface="華康超明體(P)" panose="02020C00000000000000" pitchFamily="18" charset="-120"/>
              </a:rPr>
              <a:t>-</a:t>
            </a:r>
            <a:r>
              <a:rPr kumimoji="1" lang="zh-TW" altLang="en-US" sz="4400" cap="small" dirty="0">
                <a:latin typeface="華康超明體(P)" panose="02020C00000000000000" pitchFamily="18" charset="-120"/>
                <a:ea typeface="華康超明體(P)" panose="02020C00000000000000" pitchFamily="18" charset="-120"/>
              </a:rPr>
              <a:t>實習安全</a:t>
            </a: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22</a:t>
            </a:fld>
            <a:endParaRPr lang="zh-TW" altLang="en-US"/>
          </a:p>
        </p:txBody>
      </p:sp>
      <p:sp>
        <p:nvSpPr>
          <p:cNvPr id="6" name="矩形 5"/>
          <p:cNvSpPr/>
          <p:nvPr/>
        </p:nvSpPr>
        <p:spPr>
          <a:xfrm>
            <a:off x="4441288" y="6484694"/>
            <a:ext cx="1826141" cy="338554"/>
          </a:xfrm>
          <a:prstGeom prst="rect">
            <a:avLst/>
          </a:prstGeom>
        </p:spPr>
        <p:txBody>
          <a:bodyPr wrap="none">
            <a:spAutoFit/>
          </a:bodyPr>
          <a:lstStyle/>
          <a:p>
            <a:r>
              <a:rPr lang="zh-TW" altLang="en-US" sz="1600" dirty="0">
                <a:solidFill>
                  <a:schemeClr val="bg1"/>
                </a:solidFill>
                <a:latin typeface="微軟正黑體" panose="020B0604030504040204" pitchFamily="34" charset="-120"/>
                <a:ea typeface="微軟正黑體" panose="020B0604030504040204" pitchFamily="34" charset="-120"/>
              </a:rPr>
              <a:t>資料來源：勞動部</a:t>
            </a:r>
          </a:p>
        </p:txBody>
      </p:sp>
      <p:pic>
        <p:nvPicPr>
          <p:cNvPr id="5" name="圖片 4">
            <a:extLst>
              <a:ext uri="{FF2B5EF4-FFF2-40B4-BE49-F238E27FC236}">
                <a16:creationId xmlns:a16="http://schemas.microsoft.com/office/drawing/2014/main" id="{45C25334-071B-769C-8E00-16A55CD51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59" y="2189928"/>
            <a:ext cx="4572000" cy="3230373"/>
          </a:xfrm>
          <a:prstGeom prst="rect">
            <a:avLst/>
          </a:prstGeom>
        </p:spPr>
      </p:pic>
      <p:pic>
        <p:nvPicPr>
          <p:cNvPr id="9" name="圖片 8">
            <a:extLst>
              <a:ext uri="{FF2B5EF4-FFF2-40B4-BE49-F238E27FC236}">
                <a16:creationId xmlns:a16="http://schemas.microsoft.com/office/drawing/2014/main" id="{737C08C2-37A9-EC87-8BE9-FFEB635D1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89929"/>
            <a:ext cx="4605916" cy="3230372"/>
          </a:xfrm>
          <a:prstGeom prst="rect">
            <a:avLst/>
          </a:prstGeom>
        </p:spPr>
      </p:pic>
    </p:spTree>
    <p:extLst>
      <p:ext uri="{BB962C8B-B14F-4D97-AF65-F5344CB8AC3E}">
        <p14:creationId xmlns:p14="http://schemas.microsoft.com/office/powerpoint/2010/main" val="33859435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457200" y="274638"/>
            <a:ext cx="7467600" cy="850900"/>
          </a:xfrm>
        </p:spPr>
        <p:txBody>
          <a:bodyPr/>
          <a:lstStyle/>
          <a:p>
            <a:pPr algn="ctr">
              <a:defRPr/>
            </a:pPr>
            <a:r>
              <a:rPr kumimoji="1" lang="zh-TW" altLang="en-US" sz="4400" cap="small" dirty="0">
                <a:latin typeface="華康超明體(P)" panose="02020C00000000000000" pitchFamily="18" charset="-120"/>
                <a:ea typeface="華康超明體(P)" panose="02020C00000000000000" pitchFamily="18" charset="-120"/>
              </a:rPr>
              <a:t>實習注意事項</a:t>
            </a:r>
            <a:r>
              <a:rPr kumimoji="1" lang="en-US" altLang="zh-TW" sz="4400" cap="small" dirty="0">
                <a:latin typeface="華康超明體(P)" panose="02020C00000000000000" pitchFamily="18" charset="-120"/>
                <a:ea typeface="華康超明體(P)" panose="02020C00000000000000" pitchFamily="18" charset="-120"/>
              </a:rPr>
              <a:t>-</a:t>
            </a:r>
            <a:r>
              <a:rPr kumimoji="1" lang="zh-TW" altLang="en-US" sz="4400" cap="small" dirty="0">
                <a:latin typeface="華康超明體(P)" panose="02020C00000000000000" pitchFamily="18" charset="-120"/>
                <a:ea typeface="華康超明體(P)" panose="02020C00000000000000" pitchFamily="18" charset="-120"/>
              </a:rPr>
              <a:t>實習安全</a:t>
            </a: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23</a:t>
            </a:fld>
            <a:endParaRPr lang="zh-TW" altLang="en-US"/>
          </a:p>
        </p:txBody>
      </p:sp>
      <p:sp>
        <p:nvSpPr>
          <p:cNvPr id="6" name="矩形 5"/>
          <p:cNvSpPr/>
          <p:nvPr/>
        </p:nvSpPr>
        <p:spPr>
          <a:xfrm>
            <a:off x="4441288" y="6484694"/>
            <a:ext cx="1826141" cy="338554"/>
          </a:xfrm>
          <a:prstGeom prst="rect">
            <a:avLst/>
          </a:prstGeom>
        </p:spPr>
        <p:txBody>
          <a:bodyPr wrap="none">
            <a:spAutoFit/>
          </a:bodyPr>
          <a:lstStyle/>
          <a:p>
            <a:r>
              <a:rPr lang="zh-TW" altLang="en-US" sz="1600" dirty="0">
                <a:solidFill>
                  <a:schemeClr val="bg1"/>
                </a:solidFill>
                <a:latin typeface="微軟正黑體" panose="020B0604030504040204" pitchFamily="34" charset="-120"/>
                <a:ea typeface="微軟正黑體" panose="020B0604030504040204" pitchFamily="34" charset="-120"/>
              </a:rPr>
              <a:t>資料來源：勞動部</a:t>
            </a:r>
          </a:p>
        </p:txBody>
      </p:sp>
      <p:pic>
        <p:nvPicPr>
          <p:cNvPr id="9" name="圖片 8">
            <a:extLst>
              <a:ext uri="{FF2B5EF4-FFF2-40B4-BE49-F238E27FC236}">
                <a16:creationId xmlns:a16="http://schemas.microsoft.com/office/drawing/2014/main" id="{20E14549-669E-6545-6E4F-417B41F8B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22" y="1109440"/>
            <a:ext cx="7352132" cy="5172669"/>
          </a:xfrm>
          <a:prstGeom prst="rect">
            <a:avLst/>
          </a:prstGeom>
        </p:spPr>
      </p:pic>
    </p:spTree>
    <p:extLst>
      <p:ext uri="{BB962C8B-B14F-4D97-AF65-F5344CB8AC3E}">
        <p14:creationId xmlns:p14="http://schemas.microsoft.com/office/powerpoint/2010/main" val="4349251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802386" y="857250"/>
            <a:ext cx="7651418" cy="893381"/>
          </a:xfrm>
        </p:spPr>
        <p:txBody>
          <a:bodyPr vert="horz" lIns="68580" tIns="34290" rIns="68580" bIns="34290" rtlCol="0" anchor="ctr">
            <a:normAutofit/>
          </a:bodyPr>
          <a:lstStyle/>
          <a:p>
            <a:pPr algn="ctr"/>
            <a:r>
              <a:rPr lang="zh-TW" altLang="en-US" dirty="0">
                <a:latin typeface="華康超明體(P)" panose="02020C00000000000000" pitchFamily="18" charset="-120"/>
                <a:ea typeface="華康超明體(P)" panose="02020C00000000000000" pitchFamily="18" charset="-120"/>
              </a:rPr>
              <a:t>職業安全宣導</a:t>
            </a:r>
          </a:p>
        </p:txBody>
      </p:sp>
      <p:pic>
        <p:nvPicPr>
          <p:cNvPr id="3074" name="Picture 2" descr="ROC Occupational Safety and Health Administration Logo.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208" y="1800431"/>
            <a:ext cx="3533774" cy="353377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707904" y="6442502"/>
            <a:ext cx="5040560" cy="338554"/>
          </a:xfrm>
          <a:prstGeom prst="rect">
            <a:avLst/>
          </a:prstGeom>
        </p:spPr>
        <p:txBody>
          <a:bodyPr wrap="square">
            <a:spAutoFit/>
          </a:bodyPr>
          <a:lstStyle/>
          <a:p>
            <a:r>
              <a:rPr lang="zh-TW" altLang="en-US" sz="1600" dirty="0">
                <a:solidFill>
                  <a:schemeClr val="bg1"/>
                </a:solidFill>
                <a:latin typeface="微軟正黑體" panose="020B0604030504040204" pitchFamily="34" charset="-120"/>
                <a:ea typeface="微軟正黑體" panose="020B0604030504040204" pitchFamily="34" charset="-120"/>
              </a:rPr>
              <a:t>勞動部職業安全衛生署 </a:t>
            </a:r>
            <a:r>
              <a:rPr lang="en-US" altLang="zh-TW" sz="1600" dirty="0">
                <a:solidFill>
                  <a:schemeClr val="bg1"/>
                </a:solidFill>
                <a:latin typeface="微軟正黑體" panose="020B0604030504040204" pitchFamily="34" charset="-120"/>
                <a:ea typeface="微軟正黑體" panose="020B0604030504040204" pitchFamily="34" charset="-120"/>
              </a:rPr>
              <a:t>http://www.osha.gov.tw/</a:t>
            </a:r>
            <a:endParaRPr lang="zh-TW" altLang="en-US" sz="16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78041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802386" y="857250"/>
            <a:ext cx="7651418" cy="893381"/>
          </a:xfrm>
        </p:spPr>
        <p:txBody>
          <a:bodyPr vert="horz" lIns="68580" tIns="34290" rIns="68580" bIns="34290" rtlCol="0" anchor="ctr">
            <a:normAutofit/>
          </a:bodyPr>
          <a:lstStyle/>
          <a:p>
            <a:pPr algn="ctr"/>
            <a:r>
              <a:rPr lang="zh-TW" altLang="en-US" dirty="0">
                <a:latin typeface="華康超明體(P)" panose="02020C00000000000000" pitchFamily="18" charset="-120"/>
                <a:ea typeface="華康超明體(P)" panose="02020C00000000000000" pitchFamily="18" charset="-120"/>
              </a:rPr>
              <a:t>職業安全宣導</a:t>
            </a:r>
          </a:p>
        </p:txBody>
      </p:sp>
      <p:pic>
        <p:nvPicPr>
          <p:cNvPr id="4098" name="Picture 2">
            <a:extLst>
              <a:ext uri="{FF2B5EF4-FFF2-40B4-BE49-F238E27FC236}">
                <a16:creationId xmlns:a16="http://schemas.microsoft.com/office/drawing/2014/main" id="{FFB6391A-EF71-4792-9295-BF4835D314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6989" y="1750632"/>
            <a:ext cx="2824982" cy="40706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2407171-EF7D-4090-96AE-C5DA44BBDD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6236" y="1750631"/>
            <a:ext cx="2824982" cy="407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9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802386" y="857250"/>
            <a:ext cx="7651418" cy="893381"/>
          </a:xfrm>
        </p:spPr>
        <p:txBody>
          <a:bodyPr vert="horz" lIns="68580" tIns="34290" rIns="68580" bIns="34290" rtlCol="0" anchor="ctr">
            <a:normAutofit/>
          </a:bodyPr>
          <a:lstStyle/>
          <a:p>
            <a:pPr algn="ctr"/>
            <a:r>
              <a:rPr lang="zh-TW" altLang="en-US" dirty="0">
                <a:latin typeface="華康超明體(P)" panose="02020C00000000000000" pitchFamily="18" charset="-120"/>
                <a:ea typeface="華康超明體(P)" panose="02020C00000000000000" pitchFamily="18" charset="-120"/>
              </a:rPr>
              <a:t>職場防疫措施宣導</a:t>
            </a:r>
          </a:p>
        </p:txBody>
      </p:sp>
      <p:pic>
        <p:nvPicPr>
          <p:cNvPr id="3" name="圖片 2">
            <a:extLst>
              <a:ext uri="{FF2B5EF4-FFF2-40B4-BE49-F238E27FC236}">
                <a16:creationId xmlns:a16="http://schemas.microsoft.com/office/drawing/2014/main" id="{969BE633-95D8-4ED8-8BB6-94F248F6D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787" y="1750630"/>
            <a:ext cx="5314426" cy="3985820"/>
          </a:xfrm>
          <a:prstGeom prst="rect">
            <a:avLst/>
          </a:prstGeom>
        </p:spPr>
      </p:pic>
    </p:spTree>
    <p:extLst>
      <p:ext uri="{BB962C8B-B14F-4D97-AF65-F5344CB8AC3E}">
        <p14:creationId xmlns:p14="http://schemas.microsoft.com/office/powerpoint/2010/main" val="3244246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457200" y="274638"/>
            <a:ext cx="7467600" cy="850900"/>
          </a:xfrm>
        </p:spPr>
        <p:txBody>
          <a:bodyPr/>
          <a:lstStyle/>
          <a:p>
            <a:pPr algn="ctr" eaLnBrk="1" fontAlgn="auto" hangingPunct="1">
              <a:spcAft>
                <a:spcPts val="0"/>
              </a:spcAft>
              <a:defRPr/>
            </a:pPr>
            <a:r>
              <a:rPr lang="zh-TW" altLang="en-US" sz="4400" b="1" dirty="0">
                <a:solidFill>
                  <a:schemeClr val="tx1"/>
                </a:solidFill>
              </a:rPr>
              <a:t>實習注意事項</a:t>
            </a:r>
          </a:p>
        </p:txBody>
      </p:sp>
      <p:sp>
        <p:nvSpPr>
          <p:cNvPr id="22531" name="內容版面配置區 2"/>
          <p:cNvSpPr>
            <a:spLocks noGrp="1"/>
          </p:cNvSpPr>
          <p:nvPr>
            <p:ph idx="1"/>
          </p:nvPr>
        </p:nvSpPr>
        <p:spPr>
          <a:xfrm>
            <a:off x="121443" y="1622614"/>
            <a:ext cx="8699029" cy="4824536"/>
          </a:xfrm>
        </p:spPr>
        <p:txBody>
          <a:bodyPr rtlCol="0">
            <a:normAutofit/>
          </a:bodyPr>
          <a:lstStyle/>
          <a:p>
            <a:pPr marL="631825" lvl="1" indent="-266700" algn="just" eaLnBrk="1" fontAlgn="auto" hangingPunct="1">
              <a:lnSpc>
                <a:spcPts val="2500"/>
              </a:lnSpc>
              <a:spcAft>
                <a:spcPts val="0"/>
              </a:spcAft>
              <a:buFont typeface="Wingdings" panose="05000000000000000000" pitchFamily="2" charset="2"/>
              <a:buChar char="Ø"/>
              <a:defRPr/>
            </a:pPr>
            <a:endParaRPr lang="en-US" altLang="zh-TW" sz="2500" b="1" dirty="0">
              <a:latin typeface="Times New Roman" panose="02020603050405020304" pitchFamily="18" charset="0"/>
              <a:cs typeface="Times New Roman" panose="02020603050405020304" pitchFamily="18" charset="0"/>
            </a:endParaRPr>
          </a:p>
          <a:p>
            <a:pPr marL="631825" lvl="1" indent="-266700" algn="just" eaLnBrk="1" fontAlgn="auto" hangingPunct="1">
              <a:lnSpc>
                <a:spcPts val="2500"/>
              </a:lnSpc>
              <a:spcAft>
                <a:spcPts val="0"/>
              </a:spcAft>
              <a:buFont typeface="Wingdings" panose="05000000000000000000" pitchFamily="2" charset="2"/>
              <a:buChar char="Ø"/>
              <a:defRPr/>
            </a:pPr>
            <a:r>
              <a:rPr lang="zh-TW" altLang="en-US" sz="2500" b="1" dirty="0">
                <a:latin typeface="Times New Roman" panose="02020603050405020304" pitchFamily="18" charset="0"/>
                <a:cs typeface="Times New Roman" panose="02020603050405020304" pitchFamily="18" charset="0"/>
              </a:rPr>
              <a:t>實習日誌</a:t>
            </a:r>
            <a:r>
              <a:rPr lang="en-US" altLang="zh-TW" sz="2500" b="1" dirty="0">
                <a:latin typeface="Times New Roman" panose="02020603050405020304" pitchFamily="18" charset="0"/>
                <a:cs typeface="Times New Roman" panose="02020603050405020304" pitchFamily="18" charset="0"/>
              </a:rPr>
              <a:t>+</a:t>
            </a:r>
            <a:r>
              <a:rPr lang="zh-TW" altLang="en-US" sz="2500" b="1" dirty="0">
                <a:latin typeface="Times New Roman" panose="02020603050405020304" pitchFamily="18" charset="0"/>
                <a:cs typeface="Times New Roman" panose="02020603050405020304" pitchFamily="18" charset="0"/>
              </a:rPr>
              <a:t>溝通紀錄</a:t>
            </a:r>
            <a:r>
              <a:rPr lang="en-US" altLang="zh-TW" sz="2500" b="1" dirty="0">
                <a:latin typeface="Times New Roman" panose="02020603050405020304" pitchFamily="18" charset="0"/>
                <a:cs typeface="Times New Roman" panose="02020603050405020304" pitchFamily="18" charset="0"/>
              </a:rPr>
              <a:t>+</a:t>
            </a:r>
            <a:r>
              <a:rPr lang="zh-TW" altLang="en-US" sz="2500" b="1" dirty="0">
                <a:latin typeface="Times New Roman" panose="02020603050405020304" pitchFamily="18" charset="0"/>
                <a:cs typeface="Times New Roman" panose="02020603050405020304" pitchFamily="18" charset="0"/>
              </a:rPr>
              <a:t>心得</a:t>
            </a:r>
            <a:r>
              <a:rPr lang="en-US" altLang="zh-TW" sz="2500" b="1" dirty="0">
                <a:latin typeface="Times New Roman" panose="02020603050405020304" pitchFamily="18" charset="0"/>
                <a:cs typeface="Times New Roman" panose="02020603050405020304" pitchFamily="18" charset="0"/>
              </a:rPr>
              <a:t>+</a:t>
            </a:r>
            <a:r>
              <a:rPr lang="zh-TW" altLang="en-US" sz="2500" b="1" dirty="0">
                <a:latin typeface="Times New Roman" panose="02020603050405020304" pitchFamily="18" charset="0"/>
                <a:cs typeface="Times New Roman" panose="02020603050405020304" pitchFamily="18" charset="0"/>
              </a:rPr>
              <a:t>校外實習學生個別實習計畫</a:t>
            </a:r>
            <a:r>
              <a:rPr lang="en-US" altLang="zh-TW" sz="2500" b="1" dirty="0">
                <a:latin typeface="Times New Roman" panose="02020603050405020304" pitchFamily="18" charset="0"/>
                <a:cs typeface="Times New Roman" panose="02020603050405020304" pitchFamily="18" charset="0"/>
              </a:rPr>
              <a:t>+</a:t>
            </a:r>
            <a:r>
              <a:rPr lang="zh-TW" altLang="en-US" sz="2500" b="1" dirty="0">
                <a:latin typeface="Times New Roman" panose="02020603050405020304" pitchFamily="18" charset="0"/>
                <a:cs typeface="Times New Roman" panose="02020603050405020304" pitchFamily="18" charset="0"/>
              </a:rPr>
              <a:t>校外實習生住宿環境自我評估表</a:t>
            </a:r>
            <a:endParaRPr lang="zh-TW" altLang="zh-TW" sz="2500" b="1" dirty="0">
              <a:latin typeface="Times New Roman" panose="02020603050405020304" pitchFamily="18" charset="0"/>
              <a:cs typeface="Times New Roman" panose="02020603050405020304" pitchFamily="18" charset="0"/>
            </a:endParaRPr>
          </a:p>
          <a:p>
            <a:pPr marL="990600" lvl="1" indent="-247650" algn="just" eaLnBrk="1" fontAlgn="auto" hangingPunct="1">
              <a:lnSpc>
                <a:spcPts val="2500"/>
              </a:lnSpc>
              <a:spcBef>
                <a:spcPts val="1200"/>
              </a:spcBef>
              <a:spcAft>
                <a:spcPts val="0"/>
              </a:spcAft>
              <a:buFont typeface="Wingdings" panose="05000000000000000000" pitchFamily="2" charset="2"/>
              <a:buChar char="u"/>
              <a:defRPr/>
            </a:pPr>
            <a:r>
              <a:rPr lang="zh-TW" altLang="en-US" dirty="0">
                <a:latin typeface="Times New Roman" panose="02020603050405020304" pitchFamily="18" charset="0"/>
                <a:cs typeface="Times New Roman" panose="02020603050405020304" pitchFamily="18" charset="0"/>
              </a:rPr>
              <a:t>於</a:t>
            </a:r>
            <a:r>
              <a:rPr lang="en-US" altLang="zh-TW" b="1" dirty="0" smtClean="0">
                <a:solidFill>
                  <a:srgbClr val="FF0000"/>
                </a:solidFill>
                <a:latin typeface="Times New Roman" panose="02020603050405020304" pitchFamily="18" charset="0"/>
                <a:cs typeface="Times New Roman" panose="02020603050405020304" pitchFamily="18" charset="0"/>
              </a:rPr>
              <a:t>112.1</a:t>
            </a:r>
            <a:r>
              <a:rPr lang="zh-TW" altLang="en-US" b="1" dirty="0">
                <a:solidFill>
                  <a:srgbClr val="FF0000"/>
                </a:solidFill>
                <a:latin typeface="Times New Roman" panose="02020603050405020304" pitchFamily="18" charset="0"/>
                <a:cs typeface="Times New Roman" panose="02020603050405020304" pitchFamily="18" charset="0"/>
              </a:rPr>
              <a:t>學期開學一週內</a:t>
            </a:r>
            <a:r>
              <a:rPr lang="zh-TW" altLang="en-US" dirty="0">
                <a:latin typeface="Times New Roman" panose="02020603050405020304" pitchFamily="18" charset="0"/>
                <a:cs typeface="Times New Roman" panose="02020603050405020304" pitchFamily="18" charset="0"/>
              </a:rPr>
              <a:t>，完成</a:t>
            </a:r>
            <a:r>
              <a:rPr lang="zh-TW" altLang="en-US" b="1" dirty="0">
                <a:latin typeface="微軟正黑體" panose="020B0604030504040204" pitchFamily="34" charset="-120"/>
                <a:cs typeface="Times New Roman" panose="02020603050405020304" pitchFamily="18" charset="0"/>
              </a:rPr>
              <a:t>「</a:t>
            </a:r>
            <a:r>
              <a:rPr lang="zh-TW" altLang="en-US" b="1" dirty="0">
                <a:latin typeface="Times New Roman" panose="02020603050405020304" pitchFamily="18" charset="0"/>
                <a:cs typeface="Times New Roman" panose="02020603050405020304" pitchFamily="18" charset="0"/>
              </a:rPr>
              <a:t>實習日誌</a:t>
            </a:r>
            <a:r>
              <a:rPr lang="en-US" altLang="zh-TW" b="1" dirty="0">
                <a:latin typeface="Times New Roman" panose="02020603050405020304" pitchFamily="18" charset="0"/>
                <a:cs typeface="Times New Roman" panose="02020603050405020304" pitchFamily="18" charset="0"/>
              </a:rPr>
              <a:t>(</a:t>
            </a:r>
            <a:r>
              <a:rPr lang="zh-TW" altLang="en-US" b="1" dirty="0">
                <a:latin typeface="Times New Roman" panose="02020603050405020304" pitchFamily="18" charset="0"/>
                <a:cs typeface="Times New Roman" panose="02020603050405020304" pitchFamily="18" charset="0"/>
              </a:rPr>
              <a:t>週誌</a:t>
            </a:r>
            <a:r>
              <a:rPr lang="en-US" altLang="zh-TW" b="1" dirty="0">
                <a:latin typeface="Times New Roman" panose="02020603050405020304" pitchFamily="18" charset="0"/>
                <a:cs typeface="Times New Roman" panose="02020603050405020304" pitchFamily="18" charset="0"/>
              </a:rPr>
              <a:t>)</a:t>
            </a:r>
            <a:r>
              <a:rPr lang="zh-TW" altLang="en-US" b="1" dirty="0">
                <a:latin typeface="微軟正黑體" panose="020B0604030504040204" pitchFamily="34" charset="-120"/>
                <a:cs typeface="Times New Roman" panose="02020603050405020304" pitchFamily="18" charset="0"/>
              </a:rPr>
              <a:t> 」</a:t>
            </a:r>
            <a:r>
              <a:rPr lang="zh-TW" altLang="en-US" b="1" dirty="0">
                <a:latin typeface="Times New Roman" panose="02020603050405020304" pitchFamily="18" charset="0"/>
                <a:cs typeface="Times New Roman" panose="02020603050405020304" pitchFamily="18" charset="0"/>
              </a:rPr>
              <a:t>、</a:t>
            </a:r>
            <a:r>
              <a:rPr lang="zh-TW" altLang="en-US" b="1" dirty="0">
                <a:latin typeface="微軟正黑體" panose="020B0604030504040204" pitchFamily="34" charset="-120"/>
                <a:cs typeface="Times New Roman" panose="02020603050405020304" pitchFamily="18" charset="0"/>
              </a:rPr>
              <a:t>「</a:t>
            </a:r>
            <a:r>
              <a:rPr lang="zh-TW" altLang="en-US" b="1" dirty="0">
                <a:latin typeface="Times New Roman" panose="02020603050405020304" pitchFamily="18" charset="0"/>
                <a:cs typeface="Times New Roman" panose="02020603050405020304" pitchFamily="18" charset="0"/>
              </a:rPr>
              <a:t>溝通紀錄</a:t>
            </a:r>
            <a:r>
              <a:rPr lang="zh-TW" altLang="en-US" b="1" dirty="0">
                <a:latin typeface="微軟正黑體" panose="020B0604030504040204" pitchFamily="34" charset="-120"/>
                <a:cs typeface="Times New Roman" panose="02020603050405020304" pitchFamily="18" charset="0"/>
              </a:rPr>
              <a:t>」及「</a:t>
            </a:r>
            <a:r>
              <a:rPr lang="zh-TW" altLang="en-US" b="1" dirty="0">
                <a:latin typeface="Times New Roman" panose="02020603050405020304" pitchFamily="18" charset="0"/>
                <a:cs typeface="Times New Roman" panose="02020603050405020304" pitchFamily="18" charset="0"/>
              </a:rPr>
              <a:t>心得</a:t>
            </a:r>
            <a:r>
              <a:rPr lang="zh-TW" altLang="en-US" b="1" dirty="0">
                <a:latin typeface="微軟正黑體" panose="020B0604030504040204" pitchFamily="34" charset="-120"/>
                <a:cs typeface="Times New Roman" panose="02020603050405020304" pitchFamily="18" charset="0"/>
              </a:rPr>
              <a:t>」</a:t>
            </a:r>
            <a:r>
              <a:rPr lang="zh-TW" altLang="en-US" b="1" dirty="0">
                <a:solidFill>
                  <a:srgbClr val="0000FF"/>
                </a:solidFill>
                <a:highlight>
                  <a:srgbClr val="FFFF00"/>
                </a:highlight>
                <a:latin typeface="微軟正黑體" panose="020B0604030504040204" pitchFamily="34" charset="-120"/>
                <a:cs typeface="Times New Roman" panose="02020603050405020304" pitchFamily="18" charset="0"/>
              </a:rPr>
              <a:t>掃瞄檔</a:t>
            </a:r>
            <a:r>
              <a:rPr lang="zh-TW" altLang="en-US" b="1" dirty="0">
                <a:solidFill>
                  <a:srgbClr val="404040"/>
                </a:solidFill>
                <a:latin typeface="Times New Roman" panose="02020603050405020304" pitchFamily="18" charset="0"/>
                <a:cs typeface="Times New Roman" panose="02020603050405020304" pitchFamily="18" charset="0"/>
              </a:rPr>
              <a:t>上傳至</a:t>
            </a:r>
            <a:r>
              <a:rPr lang="en-US" altLang="zh-TW" b="1" dirty="0">
                <a:solidFill>
                  <a:srgbClr val="404040"/>
                </a:solidFill>
                <a:latin typeface="Times New Roman" panose="02020603050405020304" pitchFamily="18" charset="0"/>
                <a:cs typeface="Times New Roman" panose="02020603050405020304" pitchFamily="18" charset="0"/>
              </a:rPr>
              <a:t>E-Portfolio</a:t>
            </a:r>
            <a:r>
              <a:rPr lang="zh-TW" altLang="en-US" b="1" dirty="0">
                <a:solidFill>
                  <a:srgbClr val="404040"/>
                </a:solidFill>
                <a:latin typeface="Times New Roman" panose="02020603050405020304" pitchFamily="18" charset="0"/>
                <a:cs typeface="Times New Roman" panose="02020603050405020304" pitchFamily="18" charset="0"/>
              </a:rPr>
              <a:t>生涯歷程平台</a:t>
            </a:r>
            <a:r>
              <a:rPr lang="en-US" altLang="zh-TW"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hlinkClick r:id="rId2"/>
              </a:rPr>
              <a:t>http://career.hk.edu.tw/</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，以及創課</a:t>
            </a:r>
            <a:r>
              <a:rPr lang="en-US" altLang="zh-TW" dirty="0">
                <a:latin typeface="Times New Roman" panose="02020603050405020304" pitchFamily="18" charset="0"/>
                <a:cs typeface="Times New Roman" panose="02020603050405020304" pitchFamily="18" charset="0"/>
                <a:hlinkClick r:id="rId3"/>
              </a:rPr>
              <a:t>https://tronclass.hk.edu.tw/</a:t>
            </a:r>
            <a:r>
              <a:rPr lang="zh-TW" altLang="en-US" dirty="0">
                <a:latin typeface="Times New Roman" panose="02020603050405020304" pitchFamily="18" charset="0"/>
                <a:cs typeface="Times New Roman" panose="02020603050405020304" pitchFamily="18" charset="0"/>
              </a:rPr>
              <a:t>並將</a:t>
            </a:r>
            <a:r>
              <a:rPr lang="zh-TW" altLang="en-US" b="1" dirty="0">
                <a:solidFill>
                  <a:srgbClr val="FF0000"/>
                </a:solidFill>
                <a:highlight>
                  <a:srgbClr val="FFFF00"/>
                </a:highlight>
                <a:latin typeface="微軟正黑體" panose="020B0604030504040204" pitchFamily="34" charset="-120"/>
                <a:cs typeface="Times New Roman" panose="02020603050405020304" pitchFamily="18" charset="0"/>
              </a:rPr>
              <a:t>紙本</a:t>
            </a:r>
            <a:r>
              <a:rPr lang="zh-TW" altLang="en-US" dirty="0">
                <a:latin typeface="Times New Roman" panose="02020603050405020304" pitchFamily="18" charset="0"/>
                <a:cs typeface="Times New Roman" panose="02020603050405020304" pitchFamily="18" charset="0"/>
              </a:rPr>
              <a:t>一併繳回系辦公室留存</a:t>
            </a:r>
            <a:r>
              <a:rPr lang="zh-TW" altLang="en-US"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altLang="zh-TW" dirty="0">
              <a:solidFill>
                <a:schemeClr val="tx1">
                  <a:lumMod val="75000"/>
                  <a:lumOff val="25000"/>
                </a:schemeClr>
              </a:solidFill>
              <a:latin typeface="Times New Roman" panose="02020603050405020304" pitchFamily="18" charset="0"/>
              <a:cs typeface="Times New Roman" panose="02020603050405020304" pitchFamily="18" charset="0"/>
            </a:endParaRPr>
          </a:p>
          <a:p>
            <a:pPr marL="990600" lvl="1" indent="-247650" algn="just" eaLnBrk="1" fontAlgn="auto" hangingPunct="1">
              <a:lnSpc>
                <a:spcPts val="2500"/>
              </a:lnSpc>
              <a:spcBef>
                <a:spcPts val="1200"/>
              </a:spcBef>
              <a:spcAft>
                <a:spcPts val="0"/>
              </a:spcAft>
              <a:buFont typeface="Wingdings" panose="05000000000000000000" pitchFamily="2" charset="2"/>
              <a:buChar char="u"/>
              <a:defRPr/>
            </a:pPr>
            <a:r>
              <a:rPr lang="zh-TW" altLang="en-US" b="1" dirty="0">
                <a:latin typeface="微軟正黑體" panose="020B0604030504040204" pitchFamily="34" charset="-120"/>
                <a:cs typeface="Times New Roman" panose="02020603050405020304" pitchFamily="18" charset="0"/>
              </a:rPr>
              <a:t>「</a:t>
            </a:r>
            <a:r>
              <a:rPr lang="zh-TW" altLang="en-US" b="1" dirty="0">
                <a:latin typeface="Times New Roman" panose="02020603050405020304" pitchFamily="18" charset="0"/>
                <a:cs typeface="Times New Roman" panose="02020603050405020304" pitchFamily="18" charset="0"/>
              </a:rPr>
              <a:t>校外實習學生個別實習計畫</a:t>
            </a:r>
            <a:r>
              <a:rPr lang="zh-TW" altLang="en-US" b="1"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cs typeface="Times New Roman" panose="02020603050405020304" pitchFamily="18" charset="0"/>
              </a:rPr>
              <a:t>「校外實習生住宿環境自我評估表」</a:t>
            </a:r>
            <a:r>
              <a:rPr lang="zh-TW" altLang="en-US" dirty="0">
                <a:latin typeface="微軟正黑體" panose="020B0604030504040204" pitchFamily="34" charset="-120"/>
                <a:cs typeface="Times New Roman" panose="02020603050405020304" pitchFamily="18" charset="0"/>
              </a:rPr>
              <a:t>請依規範時間繳交。</a:t>
            </a:r>
            <a:endParaRPr lang="zh-TW" altLang="en-US" dirty="0">
              <a:latin typeface="Times New Roman" panose="02020603050405020304" pitchFamily="18" charset="0"/>
              <a:cs typeface="Times New Roman" panose="02020603050405020304" pitchFamily="18" charset="0"/>
            </a:endParaRPr>
          </a:p>
          <a:p>
            <a:pPr marL="742950" lvl="1" indent="0" algn="just" eaLnBrk="1" fontAlgn="auto" hangingPunct="1">
              <a:lnSpc>
                <a:spcPts val="2500"/>
              </a:lnSpc>
              <a:spcAft>
                <a:spcPts val="0"/>
              </a:spcAft>
              <a:buNone/>
              <a:defRPr/>
            </a:pPr>
            <a:endParaRPr lang="en-US" altLang="zh-TW"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A880C3C9-9F0B-4DE4-AD12-691F5CA12C31}" type="slidenum">
              <a:rPr lang="zh-TW" altLang="en-US" smtClean="0"/>
              <a:pPr/>
              <a:t>27</a:t>
            </a:fld>
            <a:endParaRPr lang="zh-TW" altLang="en-US"/>
          </a:p>
        </p:txBody>
      </p:sp>
    </p:spTree>
    <p:extLst>
      <p:ext uri="{BB962C8B-B14F-4D97-AF65-F5344CB8AC3E}">
        <p14:creationId xmlns:p14="http://schemas.microsoft.com/office/powerpoint/2010/main" val="16479508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14164" y="116632"/>
            <a:ext cx="7467600" cy="562074"/>
          </a:xfrm>
        </p:spPr>
        <p:txBody>
          <a:bodyPr>
            <a:noAutofit/>
          </a:bodyPr>
          <a:lstStyle/>
          <a:p>
            <a:pPr algn="ctr"/>
            <a:r>
              <a:rPr lang="zh-TW" altLang="zh-TW" sz="3200" b="1" dirty="0">
                <a:solidFill>
                  <a:schemeClr val="tx1"/>
                </a:solidFill>
              </a:rPr>
              <a:t>弘光科技大學校外實習學生個別實習計畫</a:t>
            </a:r>
            <a:endParaRPr lang="zh-TW" altLang="en-US" sz="3200" dirty="0">
              <a:solidFill>
                <a:schemeClr val="tx1"/>
              </a:solidFill>
            </a:endParaRP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28</a:t>
            </a:fld>
            <a:endParaRPr lang="zh-TW" altLang="en-US"/>
          </a:p>
        </p:txBody>
      </p:sp>
      <p:pic>
        <p:nvPicPr>
          <p:cNvPr id="3" name="圖片 2"/>
          <p:cNvPicPr>
            <a:picLocks noChangeAspect="1"/>
          </p:cNvPicPr>
          <p:nvPr/>
        </p:nvPicPr>
        <p:blipFill>
          <a:blip r:embed="rId2"/>
          <a:stretch>
            <a:fillRect/>
          </a:stretch>
        </p:blipFill>
        <p:spPr>
          <a:xfrm>
            <a:off x="1110938" y="696380"/>
            <a:ext cx="7298425" cy="5342582"/>
          </a:xfrm>
          <a:prstGeom prst="rect">
            <a:avLst/>
          </a:prstGeom>
        </p:spPr>
      </p:pic>
    </p:spTree>
    <p:extLst>
      <p:ext uri="{BB962C8B-B14F-4D97-AF65-F5344CB8AC3E}">
        <p14:creationId xmlns:p14="http://schemas.microsoft.com/office/powerpoint/2010/main" val="33188907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880C3C9-9F0B-4DE4-AD12-691F5CA12C31}" type="slidenum">
              <a:rPr lang="zh-TW" altLang="en-US" smtClean="0"/>
              <a:pPr/>
              <a:t>29</a:t>
            </a:fld>
            <a:endParaRPr lang="zh-TW" altLang="en-US"/>
          </a:p>
        </p:txBody>
      </p:sp>
      <p:pic>
        <p:nvPicPr>
          <p:cNvPr id="8" name="圖片 7" descr="一張含有 桌 的圖片&#10;&#10;自動產生的描述">
            <a:extLst>
              <a:ext uri="{FF2B5EF4-FFF2-40B4-BE49-F238E27FC236}">
                <a16:creationId xmlns:a16="http://schemas.microsoft.com/office/drawing/2014/main" id="{CFBF9BFD-01E7-0997-582F-4E561698A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667107"/>
            <a:ext cx="6048672" cy="5486308"/>
          </a:xfrm>
          <a:prstGeom prst="rect">
            <a:avLst/>
          </a:prstGeom>
        </p:spPr>
      </p:pic>
      <p:sp>
        <p:nvSpPr>
          <p:cNvPr id="2" name="標題 1"/>
          <p:cNvSpPr>
            <a:spLocks noGrp="1"/>
          </p:cNvSpPr>
          <p:nvPr>
            <p:ph type="title"/>
          </p:nvPr>
        </p:nvSpPr>
        <p:spPr>
          <a:xfrm>
            <a:off x="449753" y="109564"/>
            <a:ext cx="7467600" cy="595021"/>
          </a:xfrm>
        </p:spPr>
        <p:txBody>
          <a:bodyPr>
            <a:noAutofit/>
          </a:bodyPr>
          <a:lstStyle/>
          <a:p>
            <a:pPr algn="ctr"/>
            <a:r>
              <a:rPr lang="zh-TW" altLang="zh-TW" sz="3200" b="1" dirty="0">
                <a:solidFill>
                  <a:schemeClr val="tx1"/>
                </a:solidFill>
              </a:rPr>
              <a:t>弘光科技大學校外實習學生個別實習計畫</a:t>
            </a:r>
            <a:endParaRPr lang="zh-TW" altLang="en-US" sz="3200" dirty="0">
              <a:solidFill>
                <a:schemeClr val="tx1"/>
              </a:solidFill>
            </a:endParaRPr>
          </a:p>
        </p:txBody>
      </p:sp>
    </p:spTree>
    <p:extLst>
      <p:ext uri="{BB962C8B-B14F-4D97-AF65-F5344CB8AC3E}">
        <p14:creationId xmlns:p14="http://schemas.microsoft.com/office/powerpoint/2010/main" val="20961307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457200" y="274638"/>
            <a:ext cx="7467600" cy="850900"/>
          </a:xfrm>
        </p:spPr>
        <p:txBody>
          <a:bodyPr/>
          <a:lstStyle/>
          <a:p>
            <a:pPr algn="ctr" eaLnBrk="1" fontAlgn="auto" hangingPunct="1">
              <a:spcAft>
                <a:spcPts val="0"/>
              </a:spcAft>
              <a:defRPr/>
            </a:pPr>
            <a:r>
              <a:rPr lang="zh-TW" altLang="en-US" sz="4400" b="1" dirty="0">
                <a:latin typeface="微軟正黑體" panose="020B0604030504040204" pitchFamily="34" charset="-120"/>
                <a:ea typeface="微軟正黑體" panose="020B0604030504040204" pitchFamily="34" charset="-120"/>
              </a:rPr>
              <a:t>實習注意事項</a:t>
            </a:r>
          </a:p>
        </p:txBody>
      </p:sp>
      <p:sp>
        <p:nvSpPr>
          <p:cNvPr id="22531" name="內容版面配置區 2"/>
          <p:cNvSpPr>
            <a:spLocks noGrp="1"/>
          </p:cNvSpPr>
          <p:nvPr>
            <p:ph idx="1"/>
          </p:nvPr>
        </p:nvSpPr>
        <p:spPr>
          <a:xfrm>
            <a:off x="323528" y="1340768"/>
            <a:ext cx="8568952" cy="5400600"/>
          </a:xfrm>
        </p:spPr>
        <p:txBody>
          <a:bodyPr rtlCol="0">
            <a:normAutofit/>
          </a:bodyPr>
          <a:lstStyle/>
          <a:p>
            <a:pPr marL="631825" lvl="1" indent="-266700" eaLnBrk="1" fontAlgn="auto" hangingPunct="1">
              <a:lnSpc>
                <a:spcPct val="80000"/>
              </a:lnSpc>
              <a:spcAft>
                <a:spcPts val="0"/>
              </a:spcAft>
              <a:buFont typeface="Wingdings" panose="05000000000000000000" pitchFamily="2" charset="2"/>
              <a:buChar char="Ø"/>
              <a:defRPr/>
            </a:pPr>
            <a:r>
              <a:rPr lang="en-US" altLang="zh-TW" sz="2500" b="1" dirty="0" smtClean="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500" b="1" dirty="0" smtClean="0">
                <a:latin typeface="微軟正黑體" panose="020B0604030504040204" pitchFamily="34" charset="-120"/>
                <a:ea typeface="微軟正黑體" panose="020B0604030504040204" pitchFamily="34" charset="-120"/>
                <a:cs typeface="Times New Roman" panose="02020603050405020304" pitchFamily="18" charset="0"/>
              </a:rPr>
              <a:t>年暑假</a:t>
            </a: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專業實習</a:t>
            </a: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lnSpc>
                <a:spcPct val="90000"/>
              </a:lnSpc>
              <a:spcBef>
                <a:spcPts val="1200"/>
              </a:spcBef>
              <a:spcAft>
                <a:spcPts val="0"/>
              </a:spcAft>
              <a:buFont typeface="Wingdings" panose="05000000000000000000" pitchFamily="2" charset="2"/>
              <a:buChar char="u"/>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實習期間：</a:t>
            </a:r>
            <a:r>
              <a:rPr lang="en-US" altLang="zh-TW"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b="1" dirty="0" smtClean="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b="1" dirty="0" smtClean="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日至</a:t>
            </a:r>
            <a:r>
              <a:rPr lang="en-US" altLang="zh-TW" b="1" dirty="0" smtClean="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b="1" dirty="0" smtClean="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31</a:t>
            </a:r>
            <a:r>
              <a:rPr lang="zh-TW" altLang="en-US"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日</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止、共計</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320</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小時。</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lnSpc>
                <a:spcPct val="110000"/>
              </a:lnSpc>
              <a:spcBef>
                <a:spcPts val="1200"/>
              </a:spcBef>
              <a:spcAft>
                <a:spcPts val="0"/>
              </a:spcAft>
              <a:buFont typeface="Wingdings" panose="05000000000000000000" pitchFamily="2" charset="2"/>
              <a:buChar char="u"/>
              <a:defRPr/>
            </a:pP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631825" lvl="1" indent="-266700" eaLnBrk="1" fontAlgn="auto" hangingPunct="1">
              <a:lnSpc>
                <a:spcPct val="80000"/>
              </a:lnSpc>
              <a:spcAft>
                <a:spcPts val="0"/>
              </a:spcAft>
              <a:buFont typeface="Wingdings" panose="05000000000000000000" pitchFamily="2" charset="2"/>
              <a:buChar char="Ø"/>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實習期間請假</a:t>
            </a:r>
            <a:endPar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algn="just" eaLnBrk="1" fontAlgn="auto" hangingPunct="1">
              <a:lnSpc>
                <a:spcPct val="110000"/>
              </a:lnSpc>
              <a:spcBef>
                <a:spcPts val="1200"/>
              </a:spcBef>
              <a:spcAft>
                <a:spcPts val="0"/>
              </a:spcAft>
              <a:buFont typeface="Wingdings" panose="05000000000000000000" pitchFamily="2" charset="2"/>
              <a:buChar char="u"/>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學生在實習期間，如因公、事與病假時，須依照實習企業個別規定完成相關請假手續，但應該利用相關媒體</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(Email</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LINE</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Facebook</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等</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告知</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「實習單位指導員」</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與</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「系上訪視老師」</a:t>
            </a:r>
            <a:r>
              <a:rPr lang="zh-TW" altLang="en-US"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並於當天實習日誌紀錄請假內容</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algn="just" eaLnBrk="1" fontAlgn="auto" hangingPunct="1">
              <a:lnSpc>
                <a:spcPct val="110000"/>
              </a:lnSpc>
              <a:spcBef>
                <a:spcPts val="1200"/>
              </a:spcBef>
              <a:spcAft>
                <a:spcPts val="0"/>
              </a:spcAft>
              <a:buFont typeface="Wingdings" panose="05000000000000000000" pitchFamily="2" charset="2"/>
              <a:buChar char="u"/>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若實習學生為實習公司之編制員工，依照實習企業規定完成相關請假手續，並在開學一週內將相關請假資料交付系辦公室存查。其他實習學生則依本辦法填寫</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「學生校外實習請假單」</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完成請假程序，於</a:t>
            </a:r>
            <a:r>
              <a:rPr lang="zh-TW" altLang="en-US" b="1"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開學一週內</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將所有請假單之第三聯繳回系辦公室存查。</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A880C3C9-9F0B-4DE4-AD12-691F5CA12C31}" type="slidenum">
              <a:rPr lang="zh-TW" altLang="en-US" smtClean="0">
                <a:latin typeface="微軟正黑體" panose="020B0604030504040204" pitchFamily="34" charset="-120"/>
                <a:ea typeface="微軟正黑體" panose="020B0604030504040204" pitchFamily="34" charset="-120"/>
              </a:rPr>
              <a:pPr/>
              <a:t>3</a:t>
            </a:fld>
            <a:endParaRPr lang="zh-TW" altLang="en-US">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86466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562074"/>
          </a:xfrm>
        </p:spPr>
        <p:txBody>
          <a:bodyPr>
            <a:noAutofit/>
          </a:bodyPr>
          <a:lstStyle/>
          <a:p>
            <a:pPr algn="ctr"/>
            <a:r>
              <a:rPr lang="zh-TW" altLang="en-US" sz="3200" b="1" dirty="0">
                <a:solidFill>
                  <a:schemeClr val="tx1"/>
                </a:solidFill>
              </a:rPr>
              <a:t>校外實習學生住宿環境自我評估紀錄表</a:t>
            </a:r>
            <a:endParaRPr lang="zh-TW" altLang="en-US" sz="3200" dirty="0">
              <a:solidFill>
                <a:schemeClr val="tx1"/>
              </a:solidFill>
            </a:endParaRP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30</a:t>
            </a:fld>
            <a:endParaRPr lang="zh-TW" altLang="en-US"/>
          </a:p>
        </p:txBody>
      </p:sp>
      <p:pic>
        <p:nvPicPr>
          <p:cNvPr id="3" name="圖片 2"/>
          <p:cNvPicPr>
            <a:picLocks noChangeAspect="1"/>
          </p:cNvPicPr>
          <p:nvPr/>
        </p:nvPicPr>
        <p:blipFill>
          <a:blip r:embed="rId2"/>
          <a:stretch>
            <a:fillRect/>
          </a:stretch>
        </p:blipFill>
        <p:spPr>
          <a:xfrm>
            <a:off x="2411760" y="764704"/>
            <a:ext cx="4227424" cy="5616624"/>
          </a:xfrm>
          <a:prstGeom prst="rect">
            <a:avLst/>
          </a:prstGeom>
        </p:spPr>
      </p:pic>
    </p:spTree>
    <p:extLst>
      <p:ext uri="{BB962C8B-B14F-4D97-AF65-F5344CB8AC3E}">
        <p14:creationId xmlns:p14="http://schemas.microsoft.com/office/powerpoint/2010/main" val="2107856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467544" y="116632"/>
            <a:ext cx="7467600" cy="562074"/>
          </a:xfrm>
        </p:spPr>
        <p:txBody>
          <a:bodyPr>
            <a:normAutofit fontScale="90000"/>
          </a:bodyPr>
          <a:lstStyle/>
          <a:p>
            <a:pPr algn="ctr" eaLnBrk="1" fontAlgn="auto" hangingPunct="1">
              <a:spcAft>
                <a:spcPts val="0"/>
              </a:spcAft>
              <a:defRPr/>
            </a:pPr>
            <a:r>
              <a:rPr lang="zh-TW" altLang="en-US" b="1" dirty="0">
                <a:solidFill>
                  <a:schemeClr val="tx1"/>
                </a:solidFill>
                <a:latin typeface="微軟正黑體" panose="020B0604030504040204" pitchFamily="34" charset="-120"/>
              </a:rPr>
              <a:t>實習日誌</a:t>
            </a:r>
            <a:r>
              <a:rPr lang="en-US" altLang="zh-TW" b="1" dirty="0">
                <a:solidFill>
                  <a:schemeClr val="tx1"/>
                </a:solidFill>
                <a:latin typeface="微軟正黑體" panose="020B0604030504040204" pitchFamily="34" charset="-120"/>
              </a:rPr>
              <a:t>+</a:t>
            </a:r>
            <a:r>
              <a:rPr lang="zh-TW" altLang="en-US" b="1" dirty="0">
                <a:solidFill>
                  <a:schemeClr val="tx1"/>
                </a:solidFill>
                <a:latin typeface="微軟正黑體" panose="020B0604030504040204" pitchFamily="34" charset="-120"/>
              </a:rPr>
              <a:t>溝通紀錄</a:t>
            </a:r>
            <a:r>
              <a:rPr lang="en-US" altLang="zh-TW" b="1" dirty="0">
                <a:solidFill>
                  <a:schemeClr val="tx1"/>
                </a:solidFill>
                <a:latin typeface="微軟正黑體" panose="020B0604030504040204" pitchFamily="34" charset="-120"/>
              </a:rPr>
              <a:t>+</a:t>
            </a:r>
            <a:r>
              <a:rPr lang="zh-TW" altLang="en-US" b="1" dirty="0">
                <a:solidFill>
                  <a:schemeClr val="tx1"/>
                </a:solidFill>
                <a:latin typeface="微軟正黑體" panose="020B0604030504040204" pitchFamily="34" charset="-120"/>
              </a:rPr>
              <a:t>心得範例</a:t>
            </a:r>
          </a:p>
        </p:txBody>
      </p:sp>
      <p:sp>
        <p:nvSpPr>
          <p:cNvPr id="2" name="投影片編號版面配置區 1"/>
          <p:cNvSpPr>
            <a:spLocks noGrp="1"/>
          </p:cNvSpPr>
          <p:nvPr>
            <p:ph type="sldNum" sz="quarter" idx="12"/>
          </p:nvPr>
        </p:nvSpPr>
        <p:spPr/>
        <p:txBody>
          <a:bodyPr/>
          <a:lstStyle/>
          <a:p>
            <a:fld id="{A880C3C9-9F0B-4DE4-AD12-691F5CA12C31}" type="slidenum">
              <a:rPr lang="zh-TW" altLang="en-US" smtClean="0"/>
              <a:pPr/>
              <a:t>31</a:t>
            </a:fld>
            <a:endParaRPr lang="zh-TW" altLang="en-US"/>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6946" t="3800" r="5461" b="13251"/>
          <a:stretch/>
        </p:blipFill>
        <p:spPr>
          <a:xfrm>
            <a:off x="1331640" y="678706"/>
            <a:ext cx="6480720" cy="5733366"/>
          </a:xfrm>
          <a:prstGeom prst="rect">
            <a:avLst/>
          </a:prstGeom>
        </p:spPr>
      </p:pic>
    </p:spTree>
    <p:extLst>
      <p:ext uri="{BB962C8B-B14F-4D97-AF65-F5344CB8AC3E}">
        <p14:creationId xmlns:p14="http://schemas.microsoft.com/office/powerpoint/2010/main" val="1406122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457200" y="274638"/>
            <a:ext cx="7467600" cy="562074"/>
          </a:xfrm>
        </p:spPr>
        <p:txBody>
          <a:bodyPr>
            <a:normAutofit fontScale="90000"/>
          </a:bodyPr>
          <a:lstStyle/>
          <a:p>
            <a:pPr algn="ctr" eaLnBrk="1" fontAlgn="auto" hangingPunct="1">
              <a:spcAft>
                <a:spcPts val="0"/>
              </a:spcAft>
              <a:defRPr/>
            </a:pPr>
            <a:r>
              <a:rPr lang="zh-TW" altLang="en-US" sz="4300" b="1" dirty="0">
                <a:solidFill>
                  <a:schemeClr val="tx1"/>
                </a:solidFill>
                <a:latin typeface="微軟正黑體" panose="020B0604030504040204" pitchFamily="34" charset="-120"/>
              </a:rPr>
              <a:t>實習日誌</a:t>
            </a:r>
            <a:r>
              <a:rPr lang="en-US" altLang="zh-TW" sz="4300" b="1" dirty="0">
                <a:solidFill>
                  <a:schemeClr val="tx1"/>
                </a:solidFill>
                <a:latin typeface="微軟正黑體" panose="020B0604030504040204" pitchFamily="34" charset="-120"/>
              </a:rPr>
              <a:t>+</a:t>
            </a:r>
            <a:r>
              <a:rPr lang="zh-TW" altLang="en-US" sz="4300" b="1" dirty="0">
                <a:solidFill>
                  <a:schemeClr val="tx1"/>
                </a:solidFill>
                <a:latin typeface="微軟正黑體" panose="020B0604030504040204" pitchFamily="34" charset="-120"/>
              </a:rPr>
              <a:t>溝通紀錄</a:t>
            </a:r>
            <a:r>
              <a:rPr lang="en-US" altLang="zh-TW" sz="4300" b="1" dirty="0">
                <a:solidFill>
                  <a:schemeClr val="tx1"/>
                </a:solidFill>
                <a:latin typeface="微軟正黑體" panose="020B0604030504040204" pitchFamily="34" charset="-120"/>
              </a:rPr>
              <a:t>+</a:t>
            </a:r>
            <a:r>
              <a:rPr lang="zh-TW" altLang="en-US" sz="4300" b="1" dirty="0">
                <a:solidFill>
                  <a:schemeClr val="tx1"/>
                </a:solidFill>
                <a:latin typeface="微軟正黑體" panose="020B0604030504040204" pitchFamily="34" charset="-120"/>
              </a:rPr>
              <a:t>心得範例</a:t>
            </a:r>
          </a:p>
        </p:txBody>
      </p:sp>
      <p:sp>
        <p:nvSpPr>
          <p:cNvPr id="2" name="投影片編號版面配置區 1"/>
          <p:cNvSpPr>
            <a:spLocks noGrp="1"/>
          </p:cNvSpPr>
          <p:nvPr>
            <p:ph type="sldNum" sz="quarter" idx="12"/>
          </p:nvPr>
        </p:nvSpPr>
        <p:spPr/>
        <p:txBody>
          <a:bodyPr/>
          <a:lstStyle/>
          <a:p>
            <a:fld id="{A880C3C9-9F0B-4DE4-AD12-691F5CA12C31}" type="slidenum">
              <a:rPr lang="zh-TW" altLang="en-US" smtClean="0"/>
              <a:pPr/>
              <a:t>32</a:t>
            </a:fld>
            <a:endParaRPr lang="zh-TW" altLang="en-US"/>
          </a:p>
        </p:txBody>
      </p:sp>
      <p:sp>
        <p:nvSpPr>
          <p:cNvPr id="3" name="矩形 2"/>
          <p:cNvSpPr/>
          <p:nvPr/>
        </p:nvSpPr>
        <p:spPr>
          <a:xfrm>
            <a:off x="443288" y="836712"/>
            <a:ext cx="7931224" cy="738664"/>
          </a:xfrm>
          <a:prstGeom prst="rect">
            <a:avLst/>
          </a:prstGeom>
        </p:spPr>
        <p:txBody>
          <a:bodyPr wrap="square">
            <a:spAutoFit/>
          </a:bodyPr>
          <a:lstStyle/>
          <a:p>
            <a:pPr algn="ctr">
              <a:spcAft>
                <a:spcPts val="0"/>
              </a:spcAft>
            </a:pPr>
            <a:r>
              <a:rPr lang="zh-TW" altLang="zh-TW" kern="100" dirty="0">
                <a:latin typeface="Times New Roman" panose="02020603050405020304" pitchFamily="18" charset="0"/>
                <a:ea typeface="微軟正黑體" panose="020B0604030504040204" pitchFamily="34" charset="-120"/>
              </a:rPr>
              <a:t>請浮貼</a:t>
            </a:r>
            <a:r>
              <a:rPr lang="zh-TW" altLang="zh-TW" b="1" u="sng" kern="100" dirty="0">
                <a:solidFill>
                  <a:srgbClr val="FF0000"/>
                </a:solidFill>
                <a:latin typeface="Times New Roman" panose="02020603050405020304" pitchFamily="18" charset="0"/>
                <a:ea typeface="微軟正黑體" panose="020B0604030504040204" pitchFamily="34" charset="-120"/>
              </a:rPr>
              <a:t>當周一次</a:t>
            </a:r>
            <a:r>
              <a:rPr lang="zh-TW" altLang="zh-TW" kern="100" dirty="0">
                <a:latin typeface="Times New Roman" panose="02020603050405020304" pitchFamily="18" charset="0"/>
                <a:ea typeface="微軟正黑體" panose="020B0604030504040204" pitchFamily="34" charset="-120"/>
              </a:rPr>
              <a:t>與老師包含時間溝通紀錄</a:t>
            </a:r>
            <a:r>
              <a:rPr lang="en-US" altLang="zh-TW" kern="100" dirty="0">
                <a:latin typeface="Times New Roman" panose="02020603050405020304" pitchFamily="18" charset="0"/>
                <a:ea typeface="微軟正黑體" panose="020B0604030504040204" pitchFamily="34" charset="-120"/>
              </a:rPr>
              <a:t>(</a:t>
            </a:r>
            <a:r>
              <a:rPr lang="zh-TW" altLang="zh-TW" kern="100" dirty="0">
                <a:latin typeface="Times New Roman" panose="02020603050405020304" pitchFamily="18" charset="0"/>
                <a:ea typeface="微軟正黑體" panose="020B0604030504040204" pitchFamily="34" charset="-120"/>
              </a:rPr>
              <a:t>如</a:t>
            </a:r>
            <a:r>
              <a:rPr lang="en-US" altLang="zh-TW" kern="100" dirty="0">
                <a:latin typeface="Times New Roman" panose="02020603050405020304" pitchFamily="18" charset="0"/>
                <a:ea typeface="微軟正黑體" panose="020B0604030504040204" pitchFamily="34" charset="-120"/>
              </a:rPr>
              <a:t>Facebook</a:t>
            </a:r>
            <a:r>
              <a:rPr lang="zh-TW" altLang="zh-TW" kern="100" dirty="0">
                <a:latin typeface="Times New Roman" panose="02020603050405020304" pitchFamily="18" charset="0"/>
                <a:ea typeface="微軟正黑體" panose="020B0604030504040204" pitchFamily="34" charset="-120"/>
              </a:rPr>
              <a:t>、</a:t>
            </a:r>
            <a:r>
              <a:rPr lang="en-US" altLang="zh-TW" kern="100" dirty="0">
                <a:latin typeface="Times New Roman" panose="02020603050405020304" pitchFamily="18" charset="0"/>
                <a:ea typeface="微軟正黑體" panose="020B0604030504040204" pitchFamily="34" charset="-120"/>
              </a:rPr>
              <a:t>LINE</a:t>
            </a:r>
            <a:r>
              <a:rPr lang="zh-TW" altLang="zh-TW" kern="100" dirty="0">
                <a:latin typeface="Times New Roman" panose="02020603050405020304" pitchFamily="18" charset="0"/>
                <a:ea typeface="微軟正黑體" panose="020B0604030504040204" pitchFamily="34" charset="-120"/>
              </a:rPr>
              <a:t>、</a:t>
            </a:r>
            <a:r>
              <a:rPr lang="en-US" altLang="zh-TW" kern="100" dirty="0">
                <a:latin typeface="Times New Roman" panose="02020603050405020304" pitchFamily="18" charset="0"/>
                <a:ea typeface="微軟正黑體" panose="020B0604030504040204" pitchFamily="34" charset="-120"/>
              </a:rPr>
              <a:t>Email</a:t>
            </a:r>
            <a:r>
              <a:rPr lang="zh-TW" altLang="zh-TW" kern="100" dirty="0">
                <a:latin typeface="Times New Roman" panose="02020603050405020304" pitchFamily="18" charset="0"/>
                <a:ea typeface="微軟正黑體" panose="020B0604030504040204" pitchFamily="34" charset="-120"/>
              </a:rPr>
              <a:t>均可</a:t>
            </a:r>
            <a:r>
              <a:rPr lang="en-US" altLang="zh-TW" kern="100" dirty="0">
                <a:latin typeface="Times New Roman" panose="02020603050405020304" pitchFamily="18" charset="0"/>
                <a:ea typeface="微軟正黑體" panose="020B0604030504040204" pitchFamily="34" charset="-120"/>
              </a:rPr>
              <a:t>)</a:t>
            </a:r>
            <a:endParaRPr lang="zh-TW" altLang="zh-TW" kern="100" dirty="0">
              <a:latin typeface="Times New Roman" panose="02020603050405020304" pitchFamily="18" charset="0"/>
              <a:ea typeface="微軟正黑體" panose="020B0604030504040204" pitchFamily="34" charset="-120"/>
            </a:endParaRPr>
          </a:p>
          <a:p>
            <a:pPr algn="ctr">
              <a:spcAft>
                <a:spcPts val="0"/>
              </a:spcAft>
            </a:pPr>
            <a:r>
              <a:rPr lang="zh-TW" altLang="zh-TW" sz="2400" b="1" u="sng" kern="100" dirty="0">
                <a:latin typeface="Times New Roman" panose="02020603050405020304" pitchFamily="18" charset="0"/>
                <a:ea typeface="微軟正黑體" panose="020B0604030504040204" pitchFamily="34" charset="-120"/>
              </a:rPr>
              <a:t>請注意，畫面中務必包含</a:t>
            </a:r>
            <a:r>
              <a:rPr lang="zh-TW" altLang="zh-TW" sz="2400" b="1" u="sng" kern="100" dirty="0">
                <a:solidFill>
                  <a:srgbClr val="FF0000"/>
                </a:solidFill>
                <a:latin typeface="Times New Roman" panose="02020603050405020304" pitchFamily="18" charset="0"/>
                <a:ea typeface="微軟正黑體" panose="020B0604030504040204" pitchFamily="34" charset="-120"/>
              </a:rPr>
              <a:t>時間</a:t>
            </a:r>
            <a:endParaRPr lang="zh-TW" altLang="zh-TW" kern="100" dirty="0">
              <a:solidFill>
                <a:srgbClr val="FF0000"/>
              </a:solidFill>
              <a:latin typeface="Times New Roman" panose="02020603050405020304" pitchFamily="18" charset="0"/>
              <a:ea typeface="微軟正黑體" panose="020B0604030504040204" pitchFamily="34" charset="-120"/>
            </a:endParaRPr>
          </a:p>
        </p:txBody>
      </p:sp>
      <p:grpSp>
        <p:nvGrpSpPr>
          <p:cNvPr id="6" name="群組 5"/>
          <p:cNvGrpSpPr/>
          <p:nvPr/>
        </p:nvGrpSpPr>
        <p:grpSpPr>
          <a:xfrm>
            <a:off x="1411126" y="1644147"/>
            <a:ext cx="6048672" cy="4896544"/>
            <a:chOff x="1835696" y="1916832"/>
            <a:chExt cx="4891372" cy="4509120"/>
          </a:xfrm>
        </p:grpSpPr>
        <p:pic>
          <p:nvPicPr>
            <p:cNvPr id="7" name="圖片 6"/>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916832"/>
              <a:ext cx="4891372" cy="4509120"/>
            </a:xfrm>
            <a:prstGeom prst="rect">
              <a:avLst/>
            </a:prstGeom>
            <a:noFill/>
            <a:ln>
              <a:noFill/>
            </a:ln>
          </p:spPr>
        </p:pic>
        <p:sp>
          <p:nvSpPr>
            <p:cNvPr id="8" name="文字方塊 93"/>
            <p:cNvSpPr txBox="1"/>
            <p:nvPr/>
          </p:nvSpPr>
          <p:spPr>
            <a:xfrm>
              <a:off x="1835696" y="3528209"/>
              <a:ext cx="3800475" cy="1066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zh-TW" sz="4800" kern="100" dirty="0">
                  <a:solidFill>
                    <a:srgbClr val="FABF8F"/>
                  </a:solidFill>
                  <a:effectLst/>
                  <a:latin typeface="Times New Roman" panose="02020603050405020304" pitchFamily="18" charset="0"/>
                  <a:ea typeface="微軟正黑體" panose="020B0604030504040204" pitchFamily="34" charset="-120"/>
                </a:rPr>
                <a:t>範例</a:t>
              </a:r>
              <a:endParaRPr lang="zh-TW" sz="1200" kern="100" dirty="0">
                <a:effectLst/>
                <a:latin typeface="Times New Roman" panose="02020603050405020304" pitchFamily="18" charset="0"/>
                <a:ea typeface="微軟正黑體" panose="020B0604030504040204" pitchFamily="34" charset="-120"/>
              </a:endParaRPr>
            </a:p>
          </p:txBody>
        </p:sp>
      </p:grpSp>
      <p:sp>
        <p:nvSpPr>
          <p:cNvPr id="4" name="矩形: 圓角 3">
            <a:extLst>
              <a:ext uri="{FF2B5EF4-FFF2-40B4-BE49-F238E27FC236}">
                <a16:creationId xmlns:a16="http://schemas.microsoft.com/office/drawing/2014/main" id="{3F733288-D55F-44A0-801A-55BA8F722DED}"/>
              </a:ext>
            </a:extLst>
          </p:cNvPr>
          <p:cNvSpPr/>
          <p:nvPr/>
        </p:nvSpPr>
        <p:spPr>
          <a:xfrm>
            <a:off x="3715382" y="2007424"/>
            <a:ext cx="720080" cy="216024"/>
          </a:xfrm>
          <a:prstGeom prst="roundRect">
            <a:avLst>
              <a:gd name="adj" fmla="val 50000"/>
            </a:avLst>
          </a:prstGeom>
          <a:solidFill>
            <a:srgbClr val="F5F5F6"/>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altLang="zh-TW" sz="1200" dirty="0">
                <a:solidFill>
                  <a:schemeClr val="tx1"/>
                </a:solidFill>
              </a:rPr>
              <a:t>7/1(</a:t>
            </a:r>
            <a:r>
              <a:rPr lang="zh-TW" altLang="en-US" sz="1200" dirty="0">
                <a:solidFill>
                  <a:schemeClr val="tx1"/>
                </a:solidFill>
              </a:rPr>
              <a:t>四</a:t>
            </a:r>
            <a:r>
              <a:rPr lang="en-US" altLang="zh-TW" sz="1200" dirty="0">
                <a:solidFill>
                  <a:schemeClr val="tx1"/>
                </a:solidFill>
              </a:rPr>
              <a:t>)</a:t>
            </a:r>
            <a:endParaRPr lang="zh-TW" altLang="en-US" sz="1200" dirty="0">
              <a:solidFill>
                <a:schemeClr val="tx1"/>
              </a:solidFill>
            </a:endParaRPr>
          </a:p>
        </p:txBody>
      </p:sp>
      <p:sp>
        <p:nvSpPr>
          <p:cNvPr id="10" name="文字方塊 93">
            <a:extLst>
              <a:ext uri="{FF2B5EF4-FFF2-40B4-BE49-F238E27FC236}">
                <a16:creationId xmlns:a16="http://schemas.microsoft.com/office/drawing/2014/main" id="{2ABA6DA2-7FDB-4D7E-B4C1-0A6847E6A831}"/>
              </a:ext>
            </a:extLst>
          </p:cNvPr>
          <p:cNvSpPr txBox="1"/>
          <p:nvPr/>
        </p:nvSpPr>
        <p:spPr>
          <a:xfrm>
            <a:off x="3563888" y="1668635"/>
            <a:ext cx="5472608" cy="73866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altLang="zh-TW" kern="100" dirty="0">
                <a:solidFill>
                  <a:schemeClr val="tx1"/>
                </a:solidFill>
                <a:effectLst/>
                <a:highlight>
                  <a:srgbClr val="FFFF00"/>
                </a:highlight>
                <a:latin typeface="微軟正黑體" panose="020B0604030504040204" pitchFamily="34" charset="-120"/>
                <a:ea typeface="微軟正黑體" panose="020B0604030504040204" pitchFamily="34" charset="-120"/>
              </a:rPr>
              <a:t>※</a:t>
            </a:r>
            <a:r>
              <a:rPr lang="zh-TW" altLang="en-US" kern="100" dirty="0">
                <a:solidFill>
                  <a:schemeClr val="tx1"/>
                </a:solidFill>
                <a:effectLst/>
                <a:highlight>
                  <a:srgbClr val="FFFF00"/>
                </a:highlight>
                <a:latin typeface="微軟正黑體" panose="020B0604030504040204" pitchFamily="34" charset="-120"/>
                <a:ea typeface="微軟正黑體" panose="020B0604030504040204" pitchFamily="34" charset="-120"/>
              </a:rPr>
              <a:t>注意</a:t>
            </a:r>
            <a:r>
              <a:rPr lang="en-US" altLang="zh-TW" kern="100" dirty="0">
                <a:solidFill>
                  <a:schemeClr val="tx1"/>
                </a:solidFill>
                <a:effectLst/>
                <a:highlight>
                  <a:srgbClr val="FFFF00"/>
                </a:highlight>
                <a:latin typeface="微軟正黑體" panose="020B0604030504040204" pitchFamily="34" charset="-120"/>
                <a:ea typeface="微軟正黑體" panose="020B0604030504040204" pitchFamily="34" charset="-120"/>
              </a:rPr>
              <a:t>※</a:t>
            </a:r>
          </a:p>
          <a:p>
            <a:pPr algn="ctr">
              <a:spcAft>
                <a:spcPts val="0"/>
              </a:spcAft>
            </a:pPr>
            <a:r>
              <a:rPr lang="zh-TW" altLang="en-US" kern="100" dirty="0">
                <a:solidFill>
                  <a:schemeClr val="tx1"/>
                </a:solidFill>
                <a:effectLst/>
                <a:highlight>
                  <a:srgbClr val="FFFF00"/>
                </a:highlight>
                <a:latin typeface="微軟正黑體" panose="020B0604030504040204" pitchFamily="34" charset="-120"/>
                <a:ea typeface="微軟正黑體" panose="020B0604030504040204" pitchFamily="34" charset="-120"/>
              </a:rPr>
              <a:t>←務必要顯示實習日誌</a:t>
            </a:r>
            <a:r>
              <a:rPr lang="en-US" altLang="zh-TW" kern="100" dirty="0">
                <a:solidFill>
                  <a:schemeClr val="tx1"/>
                </a:solidFill>
                <a:effectLst/>
                <a:highlight>
                  <a:srgbClr val="FFFF00"/>
                </a:highlight>
                <a:latin typeface="微軟正黑體" panose="020B0604030504040204" pitchFamily="34" charset="-120"/>
                <a:ea typeface="微軟正黑體" panose="020B0604030504040204" pitchFamily="34" charset="-120"/>
              </a:rPr>
              <a:t>『</a:t>
            </a:r>
            <a:r>
              <a:rPr lang="zh-TW" altLang="en-US" kern="100" dirty="0">
                <a:solidFill>
                  <a:schemeClr val="tx1"/>
                </a:solidFill>
                <a:effectLst/>
                <a:highlight>
                  <a:srgbClr val="FFFF00"/>
                </a:highlight>
                <a:latin typeface="微軟正黑體" panose="020B0604030504040204" pitchFamily="34" charset="-120"/>
                <a:ea typeface="微軟正黑體" panose="020B0604030504040204" pitchFamily="34" charset="-120"/>
              </a:rPr>
              <a:t>當週</a:t>
            </a:r>
            <a:r>
              <a:rPr lang="en-US" altLang="zh-TW" kern="100" dirty="0">
                <a:solidFill>
                  <a:schemeClr val="tx1"/>
                </a:solidFill>
                <a:effectLst/>
                <a:highlight>
                  <a:srgbClr val="FFFF00"/>
                </a:highlight>
                <a:latin typeface="微軟正黑體" panose="020B0604030504040204" pitchFamily="34" charset="-120"/>
                <a:ea typeface="微軟正黑體" panose="020B0604030504040204" pitchFamily="34" charset="-120"/>
              </a:rPr>
              <a:t>』</a:t>
            </a:r>
            <a:r>
              <a:rPr lang="zh-TW" altLang="en-US" kern="100" dirty="0">
                <a:solidFill>
                  <a:schemeClr val="tx1"/>
                </a:solidFill>
                <a:effectLst/>
                <a:highlight>
                  <a:srgbClr val="FFFF00"/>
                </a:highlight>
                <a:latin typeface="微軟正黑體" panose="020B0604030504040204" pitchFamily="34" charset="-120"/>
                <a:ea typeface="微軟正黑體" panose="020B0604030504040204" pitchFamily="34" charset="-120"/>
              </a:rPr>
              <a:t>日期</a:t>
            </a:r>
            <a:endParaRPr lang="zh-TW" kern="100" dirty="0">
              <a:solidFill>
                <a:schemeClr val="tx1"/>
              </a:solidFill>
              <a:effectLst/>
              <a:highlight>
                <a:srgbClr val="FFFF00"/>
              </a:highligh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43695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634082"/>
          </a:xfrm>
        </p:spPr>
        <p:txBody>
          <a:bodyPr>
            <a:normAutofit/>
          </a:bodyPr>
          <a:lstStyle/>
          <a:p>
            <a:pPr algn="ctr">
              <a:defRPr/>
            </a:pPr>
            <a:r>
              <a:rPr lang="en-US" altLang="zh-TW" sz="3900" b="1" dirty="0">
                <a:solidFill>
                  <a:schemeClr val="tx1"/>
                </a:solidFill>
                <a:latin typeface="微軟正黑體" panose="020B0604030504040204" pitchFamily="34" charset="-120"/>
              </a:rPr>
              <a:t>E-PORTFOLIO</a:t>
            </a:r>
            <a:r>
              <a:rPr lang="zh-TW" altLang="en-US" sz="3900" b="1" dirty="0">
                <a:solidFill>
                  <a:schemeClr val="tx1"/>
                </a:solidFill>
                <a:latin typeface="微軟正黑體" panose="020B0604030504040204" pitchFamily="34" charset="-120"/>
              </a:rPr>
              <a:t>生涯歷程平台</a:t>
            </a: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33</a:t>
            </a:fld>
            <a:endParaRPr lang="zh-TW" altLang="en-US"/>
          </a:p>
        </p:txBody>
      </p:sp>
      <p:pic>
        <p:nvPicPr>
          <p:cNvPr id="5" name="圖片 4"/>
          <p:cNvPicPr>
            <a:picLocks noChangeAspect="1"/>
          </p:cNvPicPr>
          <p:nvPr/>
        </p:nvPicPr>
        <p:blipFill rotWithShape="1">
          <a:blip r:embed="rId2"/>
          <a:srcRect l="16200" t="12239" r="30199" b="4321"/>
          <a:stretch/>
        </p:blipFill>
        <p:spPr>
          <a:xfrm>
            <a:off x="457200" y="1124744"/>
            <a:ext cx="7672388" cy="5328592"/>
          </a:xfrm>
          <a:prstGeom prst="rect">
            <a:avLst/>
          </a:prstGeom>
        </p:spPr>
      </p:pic>
      <p:sp>
        <p:nvSpPr>
          <p:cNvPr id="6" name="矩形 5"/>
          <p:cNvSpPr/>
          <p:nvPr/>
        </p:nvSpPr>
        <p:spPr>
          <a:xfrm>
            <a:off x="2699792" y="755412"/>
            <a:ext cx="2396875" cy="369332"/>
          </a:xfrm>
          <a:prstGeom prst="rect">
            <a:avLst/>
          </a:prstGeom>
        </p:spPr>
        <p:txBody>
          <a:bodyPr wrap="none">
            <a:spAutoFit/>
          </a:bodyPr>
          <a:lstStyle/>
          <a:p>
            <a:r>
              <a:rPr lang="en-US" altLang="zh-TW" dirty="0">
                <a:latin typeface="Times New Roman" panose="02020603050405020304" pitchFamily="18" charset="0"/>
                <a:ea typeface="微軟正黑體" panose="020B0604030504040204" pitchFamily="34" charset="-120"/>
                <a:cs typeface="Times New Roman" panose="02020603050405020304" pitchFamily="18" charset="0"/>
                <a:hlinkClick r:id="rId3"/>
              </a:rPr>
              <a:t>http://career.hk.edu.tw/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868971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880C3C9-9F0B-4DE4-AD12-691F5CA12C31}" type="slidenum">
              <a:rPr lang="zh-TW" altLang="en-US" smtClean="0"/>
              <a:pPr/>
              <a:t>34</a:t>
            </a:fld>
            <a:endParaRPr lang="zh-TW" altLang="en-US"/>
          </a:p>
        </p:txBody>
      </p:sp>
      <p:pic>
        <p:nvPicPr>
          <p:cNvPr id="3" name="圖片 2"/>
          <p:cNvPicPr>
            <a:picLocks noChangeAspect="1"/>
          </p:cNvPicPr>
          <p:nvPr/>
        </p:nvPicPr>
        <p:blipFill rotWithShape="1">
          <a:blip r:embed="rId2"/>
          <a:srcRect l="19400" t="17601" r="31101" b="3921"/>
          <a:stretch/>
        </p:blipFill>
        <p:spPr>
          <a:xfrm>
            <a:off x="1187624" y="908720"/>
            <a:ext cx="6984776" cy="5349736"/>
          </a:xfrm>
          <a:prstGeom prst="rect">
            <a:avLst/>
          </a:prstGeom>
        </p:spPr>
      </p:pic>
      <p:sp>
        <p:nvSpPr>
          <p:cNvPr id="7" name="標題 1"/>
          <p:cNvSpPr txBox="1">
            <a:spLocks/>
          </p:cNvSpPr>
          <p:nvPr/>
        </p:nvSpPr>
        <p:spPr>
          <a:xfrm>
            <a:off x="457200" y="274638"/>
            <a:ext cx="7467600" cy="634082"/>
          </a:xfrm>
          <a:prstGeom prst="rect">
            <a:avLst/>
          </a:prstGeom>
        </p:spPr>
        <p:txBody>
          <a:bodyPr vert="horz" anchor="b">
            <a:norm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2pPr>
            <a:lvl3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3pPr>
            <a:lvl4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4pPr>
            <a:lvl5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5pPr>
            <a:lvl6pPr marL="4572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6pPr>
            <a:lvl7pPr marL="9144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7pPr>
            <a:lvl8pPr marL="13716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8pPr>
            <a:lvl9pPr marL="18288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9pPr>
          </a:lstStyle>
          <a:p>
            <a:pPr algn="ctr" eaLnBrk="1" hangingPunct="1">
              <a:lnSpc>
                <a:spcPct val="85000"/>
              </a:lnSpc>
              <a:defRPr/>
            </a:pPr>
            <a:r>
              <a:rPr lang="en-US" altLang="zh-TW" sz="3900" b="1" spc="-50" dirty="0">
                <a:solidFill>
                  <a:schemeClr val="tx1"/>
                </a:solidFill>
                <a:latin typeface="微軟正黑體" panose="020B0604030504040204" pitchFamily="34" charset="-120"/>
                <a:ea typeface="微軟正黑體" panose="020B0604030504040204" pitchFamily="34" charset="-120"/>
              </a:rPr>
              <a:t>E-PORTFOLIO</a:t>
            </a:r>
            <a:r>
              <a:rPr lang="zh-TW" altLang="en-US" sz="3900" b="1" spc="-50" dirty="0">
                <a:solidFill>
                  <a:schemeClr val="tx1"/>
                </a:solidFill>
                <a:latin typeface="微軟正黑體" panose="020B0604030504040204" pitchFamily="34" charset="-120"/>
                <a:ea typeface="微軟正黑體" panose="020B0604030504040204" pitchFamily="34" charset="-120"/>
              </a:rPr>
              <a:t>生涯歷程平台</a:t>
            </a:r>
          </a:p>
        </p:txBody>
      </p:sp>
    </p:spTree>
    <p:extLst>
      <p:ext uri="{BB962C8B-B14F-4D97-AF65-F5344CB8AC3E}">
        <p14:creationId xmlns:p14="http://schemas.microsoft.com/office/powerpoint/2010/main" val="9762920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880C3C9-9F0B-4DE4-AD12-691F5CA12C31}" type="slidenum">
              <a:rPr lang="zh-TW" altLang="en-US" smtClean="0"/>
              <a:pPr/>
              <a:t>35</a:t>
            </a:fld>
            <a:endParaRPr lang="zh-TW" altLang="en-US"/>
          </a:p>
        </p:txBody>
      </p:sp>
      <p:pic>
        <p:nvPicPr>
          <p:cNvPr id="5" name="圖片 4"/>
          <p:cNvPicPr>
            <a:picLocks noChangeAspect="1"/>
          </p:cNvPicPr>
          <p:nvPr/>
        </p:nvPicPr>
        <p:blipFill rotWithShape="1">
          <a:blip r:embed="rId2"/>
          <a:srcRect l="18951" t="37761" r="32000" b="6800"/>
          <a:stretch/>
        </p:blipFill>
        <p:spPr>
          <a:xfrm>
            <a:off x="472670" y="908720"/>
            <a:ext cx="8059770" cy="5544617"/>
          </a:xfrm>
          <a:prstGeom prst="rect">
            <a:avLst/>
          </a:prstGeom>
        </p:spPr>
      </p:pic>
      <p:sp>
        <p:nvSpPr>
          <p:cNvPr id="7" name="標題 1"/>
          <p:cNvSpPr txBox="1">
            <a:spLocks/>
          </p:cNvSpPr>
          <p:nvPr/>
        </p:nvSpPr>
        <p:spPr>
          <a:xfrm>
            <a:off x="457200" y="274638"/>
            <a:ext cx="7467600" cy="634082"/>
          </a:xfrm>
          <a:prstGeom prst="rect">
            <a:avLst/>
          </a:prstGeom>
        </p:spPr>
        <p:txBody>
          <a:bodyPr vert="horz" anchor="b">
            <a:norm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2pPr>
            <a:lvl3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3pPr>
            <a:lvl4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4pPr>
            <a:lvl5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5pPr>
            <a:lvl6pPr marL="4572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6pPr>
            <a:lvl7pPr marL="9144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7pPr>
            <a:lvl8pPr marL="13716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8pPr>
            <a:lvl9pPr marL="18288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9pPr>
          </a:lstStyle>
          <a:p>
            <a:pPr algn="ctr" eaLnBrk="1" hangingPunct="1">
              <a:lnSpc>
                <a:spcPct val="85000"/>
              </a:lnSpc>
              <a:defRPr/>
            </a:pPr>
            <a:r>
              <a:rPr lang="en-US" altLang="zh-TW" sz="3900" b="1" spc="-50" dirty="0">
                <a:solidFill>
                  <a:schemeClr val="tx1"/>
                </a:solidFill>
                <a:latin typeface="微軟正黑體" panose="020B0604030504040204" pitchFamily="34" charset="-120"/>
                <a:ea typeface="微軟正黑體" panose="020B0604030504040204" pitchFamily="34" charset="-120"/>
              </a:rPr>
              <a:t>E-PORTFOLIO</a:t>
            </a:r>
            <a:r>
              <a:rPr lang="zh-TW" altLang="en-US" sz="3900" b="1" spc="-50" dirty="0">
                <a:solidFill>
                  <a:schemeClr val="tx1"/>
                </a:solidFill>
                <a:latin typeface="微軟正黑體" panose="020B0604030504040204" pitchFamily="34" charset="-120"/>
                <a:ea typeface="微軟正黑體" panose="020B0604030504040204" pitchFamily="34" charset="-120"/>
              </a:rPr>
              <a:t>生涯歷程平台</a:t>
            </a:r>
          </a:p>
        </p:txBody>
      </p:sp>
    </p:spTree>
    <p:extLst>
      <p:ext uri="{BB962C8B-B14F-4D97-AF65-F5344CB8AC3E}">
        <p14:creationId xmlns:p14="http://schemas.microsoft.com/office/powerpoint/2010/main" val="25186349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880C3C9-9F0B-4DE4-AD12-691F5CA12C31}" type="slidenum">
              <a:rPr lang="zh-TW" altLang="en-US" smtClean="0"/>
              <a:pPr/>
              <a:t>36</a:t>
            </a:fld>
            <a:endParaRPr lang="zh-TW" altLang="en-US"/>
          </a:p>
        </p:txBody>
      </p:sp>
      <p:pic>
        <p:nvPicPr>
          <p:cNvPr id="3" name="圖片 2"/>
          <p:cNvPicPr>
            <a:picLocks noChangeAspect="1"/>
          </p:cNvPicPr>
          <p:nvPr/>
        </p:nvPicPr>
        <p:blipFill rotWithShape="1">
          <a:blip r:embed="rId2"/>
          <a:srcRect l="23000" t="12560" r="32001" b="8961"/>
          <a:stretch/>
        </p:blipFill>
        <p:spPr>
          <a:xfrm>
            <a:off x="457200" y="908720"/>
            <a:ext cx="8281988" cy="5621044"/>
          </a:xfrm>
          <a:prstGeom prst="rect">
            <a:avLst/>
          </a:prstGeom>
        </p:spPr>
      </p:pic>
      <p:sp>
        <p:nvSpPr>
          <p:cNvPr id="7" name="標題 1"/>
          <p:cNvSpPr txBox="1">
            <a:spLocks/>
          </p:cNvSpPr>
          <p:nvPr/>
        </p:nvSpPr>
        <p:spPr>
          <a:xfrm>
            <a:off x="457200" y="274638"/>
            <a:ext cx="7467600" cy="634082"/>
          </a:xfrm>
          <a:prstGeom prst="rect">
            <a:avLst/>
          </a:prstGeom>
        </p:spPr>
        <p:txBody>
          <a:bodyPr vert="horz" anchor="b">
            <a:normAutofit lnSpcReduction="100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2pPr>
            <a:lvl3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3pPr>
            <a:lvl4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4pPr>
            <a:lvl5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5pPr>
            <a:lvl6pPr marL="4572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6pPr>
            <a:lvl7pPr marL="9144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7pPr>
            <a:lvl8pPr marL="13716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8pPr>
            <a:lvl9pPr marL="18288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9pPr>
          </a:lstStyle>
          <a:p>
            <a:pPr algn="ctr"/>
            <a:r>
              <a:rPr lang="en-US" altLang="zh-TW" sz="3900" b="1" spc="-50" dirty="0">
                <a:solidFill>
                  <a:schemeClr val="tx1"/>
                </a:solidFill>
                <a:latin typeface="微軟正黑體" panose="020B0604030504040204" pitchFamily="34" charset="-120"/>
                <a:ea typeface="微軟正黑體" panose="020B0604030504040204" pitchFamily="34" charset="-120"/>
              </a:rPr>
              <a:t>E-PORTFOLIO</a:t>
            </a:r>
            <a:r>
              <a:rPr lang="zh-TW" altLang="en-US" sz="3900" b="1" spc="-50" dirty="0">
                <a:solidFill>
                  <a:schemeClr val="tx1"/>
                </a:solidFill>
                <a:latin typeface="微軟正黑體" panose="020B0604030504040204" pitchFamily="34" charset="-120"/>
                <a:ea typeface="微軟正黑體" panose="020B0604030504040204" pitchFamily="34" charset="-120"/>
              </a:rPr>
              <a:t>生涯歷程平台</a:t>
            </a:r>
          </a:p>
        </p:txBody>
      </p:sp>
    </p:spTree>
    <p:extLst>
      <p:ext uri="{BB962C8B-B14F-4D97-AF65-F5344CB8AC3E}">
        <p14:creationId xmlns:p14="http://schemas.microsoft.com/office/powerpoint/2010/main" val="24961190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880C3C9-9F0B-4DE4-AD12-691F5CA12C31}" type="slidenum">
              <a:rPr lang="zh-TW" altLang="en-US" smtClean="0"/>
              <a:pPr/>
              <a:t>37</a:t>
            </a:fld>
            <a:endParaRPr lang="zh-TW" altLang="en-US"/>
          </a:p>
        </p:txBody>
      </p:sp>
      <p:pic>
        <p:nvPicPr>
          <p:cNvPr id="5" name="圖片 4"/>
          <p:cNvPicPr>
            <a:picLocks noChangeAspect="1"/>
          </p:cNvPicPr>
          <p:nvPr/>
        </p:nvPicPr>
        <p:blipFill rotWithShape="1">
          <a:blip r:embed="rId2"/>
          <a:srcRect l="23900" t="17601" r="34700" b="13281"/>
          <a:stretch/>
        </p:blipFill>
        <p:spPr>
          <a:xfrm>
            <a:off x="1219200" y="902129"/>
            <a:ext cx="7025208" cy="5410189"/>
          </a:xfrm>
          <a:prstGeom prst="rect">
            <a:avLst/>
          </a:prstGeom>
        </p:spPr>
      </p:pic>
      <p:sp>
        <p:nvSpPr>
          <p:cNvPr id="7" name="標題 1"/>
          <p:cNvSpPr txBox="1">
            <a:spLocks/>
          </p:cNvSpPr>
          <p:nvPr/>
        </p:nvSpPr>
        <p:spPr>
          <a:xfrm>
            <a:off x="457200" y="274638"/>
            <a:ext cx="7467600" cy="634082"/>
          </a:xfrm>
          <a:prstGeom prst="rect">
            <a:avLst/>
          </a:prstGeom>
        </p:spPr>
        <p:txBody>
          <a:bodyPr vert="horz" anchor="b">
            <a:normAutofit lnSpcReduction="100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2pPr>
            <a:lvl3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3pPr>
            <a:lvl4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4pPr>
            <a:lvl5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5pPr>
            <a:lvl6pPr marL="4572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6pPr>
            <a:lvl7pPr marL="9144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7pPr>
            <a:lvl8pPr marL="13716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8pPr>
            <a:lvl9pPr marL="18288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9pPr>
          </a:lstStyle>
          <a:p>
            <a:pPr algn="ctr"/>
            <a:r>
              <a:rPr lang="en-US" altLang="zh-TW" sz="3900" b="1" spc="-50" dirty="0">
                <a:solidFill>
                  <a:schemeClr val="tx1"/>
                </a:solidFill>
                <a:latin typeface="微軟正黑體" panose="020B0604030504040204" pitchFamily="34" charset="-120"/>
                <a:ea typeface="微軟正黑體" panose="020B0604030504040204" pitchFamily="34" charset="-120"/>
              </a:rPr>
              <a:t>E-PORTFOLIO</a:t>
            </a:r>
            <a:r>
              <a:rPr lang="zh-TW" altLang="en-US" sz="3900" b="1" spc="-50" dirty="0">
                <a:solidFill>
                  <a:schemeClr val="tx1"/>
                </a:solidFill>
                <a:latin typeface="微軟正黑體" panose="020B0604030504040204" pitchFamily="34" charset="-120"/>
                <a:ea typeface="微軟正黑體" panose="020B0604030504040204" pitchFamily="34" charset="-120"/>
              </a:rPr>
              <a:t>生涯歷程平台</a:t>
            </a:r>
          </a:p>
        </p:txBody>
      </p:sp>
    </p:spTree>
    <p:extLst>
      <p:ext uri="{BB962C8B-B14F-4D97-AF65-F5344CB8AC3E}">
        <p14:creationId xmlns:p14="http://schemas.microsoft.com/office/powerpoint/2010/main" val="16596264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23899" t="31280" r="36501" b="16161"/>
          <a:stretch/>
        </p:blipFill>
        <p:spPr>
          <a:xfrm>
            <a:off x="696862" y="1052737"/>
            <a:ext cx="7432725" cy="5328591"/>
          </a:xfrm>
          <a:prstGeom prst="rect">
            <a:avLst/>
          </a:prstGeom>
        </p:spPr>
      </p:pic>
      <p:sp>
        <p:nvSpPr>
          <p:cNvPr id="7" name="標題 1"/>
          <p:cNvSpPr txBox="1">
            <a:spLocks/>
          </p:cNvSpPr>
          <p:nvPr/>
        </p:nvSpPr>
        <p:spPr>
          <a:xfrm>
            <a:off x="457200" y="274638"/>
            <a:ext cx="7467600" cy="634082"/>
          </a:xfrm>
          <a:prstGeom prst="rect">
            <a:avLst/>
          </a:prstGeom>
        </p:spPr>
        <p:txBody>
          <a:bodyPr vert="horz" anchor="b">
            <a:normAutofit lnSpcReduction="100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2pPr>
            <a:lvl3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3pPr>
            <a:lvl4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4pPr>
            <a:lvl5pPr algn="l" rtl="0" eaLnBrk="0" fontAlgn="base" hangingPunct="0">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5pPr>
            <a:lvl6pPr marL="4572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6pPr>
            <a:lvl7pPr marL="9144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7pPr>
            <a:lvl8pPr marL="13716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8pPr>
            <a:lvl9pPr marL="1828800" algn="l" rtl="0" fontAlgn="base">
              <a:spcBef>
                <a:spcPct val="0"/>
              </a:spcBef>
              <a:spcAft>
                <a:spcPct val="0"/>
              </a:spcAft>
              <a:defRPr sz="3000">
                <a:solidFill>
                  <a:schemeClr val="tx2"/>
                </a:solidFill>
                <a:latin typeface="Century Schoolbook" panose="02040604050505020304" pitchFamily="18" charset="0"/>
                <a:ea typeface="新細明體" panose="02020500000000000000" pitchFamily="18" charset="-120"/>
              </a:defRPr>
            </a:lvl9pPr>
          </a:lstStyle>
          <a:p>
            <a:pPr algn="ctr"/>
            <a:r>
              <a:rPr lang="en-US" altLang="zh-TW" sz="3900" b="1" spc="-50" dirty="0">
                <a:solidFill>
                  <a:schemeClr val="tx1"/>
                </a:solidFill>
                <a:latin typeface="微軟正黑體" panose="020B0604030504040204" pitchFamily="34" charset="-120"/>
                <a:ea typeface="微軟正黑體" panose="020B0604030504040204" pitchFamily="34" charset="-120"/>
              </a:rPr>
              <a:t>E-PORTFOLIO</a:t>
            </a:r>
            <a:r>
              <a:rPr lang="zh-TW" altLang="en-US" sz="3900" b="1" spc="-50" dirty="0">
                <a:solidFill>
                  <a:schemeClr val="tx1"/>
                </a:solidFill>
                <a:latin typeface="微軟正黑體" panose="020B0604030504040204" pitchFamily="34" charset="-120"/>
                <a:ea typeface="微軟正黑體" panose="020B0604030504040204" pitchFamily="34" charset="-120"/>
              </a:rPr>
              <a:t>生涯歷程平台</a:t>
            </a:r>
          </a:p>
        </p:txBody>
      </p:sp>
    </p:spTree>
    <p:extLst>
      <p:ext uri="{BB962C8B-B14F-4D97-AF65-F5344CB8AC3E}">
        <p14:creationId xmlns:p14="http://schemas.microsoft.com/office/powerpoint/2010/main" val="883357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1556792"/>
            <a:ext cx="9144000" cy="1872208"/>
          </a:xfrm>
        </p:spPr>
        <p:txBody>
          <a:bodyPr/>
          <a:lstStyle/>
          <a:p>
            <a:pPr algn="ctr"/>
            <a:r>
              <a:rPr lang="zh-TW" altLang="en-US" sz="5400" b="1" dirty="0"/>
              <a:t>性侵害、性騷擾、性霸凌</a:t>
            </a:r>
          </a:p>
        </p:txBody>
      </p:sp>
      <p:sp>
        <p:nvSpPr>
          <p:cNvPr id="3" name="副標題 2"/>
          <p:cNvSpPr>
            <a:spLocks noGrp="1"/>
          </p:cNvSpPr>
          <p:nvPr>
            <p:ph type="subTitle" idx="1"/>
          </p:nvPr>
        </p:nvSpPr>
        <p:spPr/>
        <p:txBody>
          <a:bodyPr>
            <a:normAutofit/>
          </a:bodyPr>
          <a:lstStyle/>
          <a:p>
            <a:r>
              <a:rPr lang="en-US" altLang="zh-TW" sz="2700" dirty="0">
                <a:latin typeface="微軟正黑體" panose="020B0604030504040204" pitchFamily="34" charset="-120"/>
              </a:rPr>
              <a:t>2020</a:t>
            </a:r>
            <a:r>
              <a:rPr lang="zh-TW" altLang="en-US" sz="2700" dirty="0">
                <a:latin typeface="微軟正黑體" panose="020B0604030504040204" pitchFamily="34" charset="-120"/>
              </a:rPr>
              <a:t> 弘光科大性平會</a:t>
            </a:r>
            <a:endParaRPr lang="en-US" altLang="zh-TW" sz="2700" dirty="0">
              <a:latin typeface="微軟正黑體" panose="020B0604030504040204" pitchFamily="34" charset="-120"/>
            </a:endParaRPr>
          </a:p>
          <a:p>
            <a:r>
              <a:rPr lang="en-US" altLang="zh-TW" sz="2700" dirty="0">
                <a:latin typeface="微軟正黑體" panose="020B0604030504040204" pitchFamily="34" charset="-120"/>
              </a:rPr>
              <a:t>http://geec.hk.edu.tw/main.php</a:t>
            </a:r>
          </a:p>
          <a:p>
            <a:endParaRPr lang="zh-TW" altLang="en-US" sz="2700" dirty="0">
              <a:latin typeface="微軟正黑體" panose="020B0604030504040204" pitchFamily="34" charset="-120"/>
            </a:endParaRPr>
          </a:p>
        </p:txBody>
      </p:sp>
    </p:spTree>
    <p:extLst>
      <p:ext uri="{BB962C8B-B14F-4D97-AF65-F5344CB8AC3E}">
        <p14:creationId xmlns:p14="http://schemas.microsoft.com/office/powerpoint/2010/main" val="13999696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457200" y="274638"/>
            <a:ext cx="7467600" cy="850900"/>
          </a:xfrm>
        </p:spPr>
        <p:txBody>
          <a:bodyPr/>
          <a:lstStyle/>
          <a:p>
            <a:pPr algn="ctr" eaLnBrk="1" fontAlgn="auto" hangingPunct="1">
              <a:spcAft>
                <a:spcPts val="0"/>
              </a:spcAft>
              <a:defRPr/>
            </a:pPr>
            <a:r>
              <a:rPr lang="zh-TW" altLang="en-US" sz="4400" b="1" dirty="0">
                <a:latin typeface="微軟正黑體" panose="020B0604030504040204" pitchFamily="34" charset="-120"/>
                <a:ea typeface="微軟正黑體" panose="020B0604030504040204" pitchFamily="34" charset="-120"/>
              </a:rPr>
              <a:t>實習注意事項</a:t>
            </a:r>
          </a:p>
        </p:txBody>
      </p:sp>
      <p:sp>
        <p:nvSpPr>
          <p:cNvPr id="22531" name="內容版面配置區 2"/>
          <p:cNvSpPr>
            <a:spLocks noGrp="1"/>
          </p:cNvSpPr>
          <p:nvPr>
            <p:ph idx="1"/>
          </p:nvPr>
        </p:nvSpPr>
        <p:spPr>
          <a:xfrm>
            <a:off x="571472" y="1125538"/>
            <a:ext cx="8139113" cy="5615830"/>
          </a:xfrm>
        </p:spPr>
        <p:txBody>
          <a:bodyPr rtlCol="0">
            <a:normAutofit/>
          </a:bodyPr>
          <a:lstStyle/>
          <a:p>
            <a:pPr marL="742950" lvl="1" indent="0" eaLnBrk="1" fontAlgn="auto" hangingPunct="1">
              <a:lnSpc>
                <a:spcPct val="80000"/>
              </a:lnSpc>
              <a:spcAft>
                <a:spcPts val="0"/>
              </a:spcAft>
              <a:buNone/>
              <a:defRPr/>
            </a:pP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631825" lvl="1" indent="-266700" eaLnBrk="1" fontAlgn="auto" hangingPunct="1">
              <a:lnSpc>
                <a:spcPct val="80000"/>
              </a:lnSpc>
              <a:spcAft>
                <a:spcPts val="0"/>
              </a:spcAft>
              <a:buFont typeface="Wingdings" panose="05000000000000000000" pitchFamily="2" charset="2"/>
              <a:buChar char="Ø"/>
              <a:defRPr/>
            </a:pP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實習合約書</a:t>
            </a: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895350" lvl="1" indent="-263525" eaLnBrk="1" fontAlgn="auto" hangingPunct="1">
              <a:lnSpc>
                <a:spcPct val="80000"/>
              </a:lnSpc>
              <a:spcBef>
                <a:spcPts val="1200"/>
              </a:spcBef>
              <a:spcAft>
                <a:spcPts val="0"/>
              </a:spcAft>
              <a:buFont typeface="Wingdings" panose="05000000000000000000" pitchFamily="2" charset="2"/>
              <a:buChar char="u"/>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實習期間請同學</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勿另與實習單位另簽訂實習合約</a:t>
            </a:r>
            <a:endPar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95350" lvl="1" indent="-263525" eaLnBrk="1" fontAlgn="auto" hangingPunct="1">
              <a:lnSpc>
                <a:spcPct val="80000"/>
              </a:lnSpc>
              <a:spcBef>
                <a:spcPts val="1200"/>
              </a:spcBef>
              <a:spcAft>
                <a:spcPts val="0"/>
              </a:spcAft>
              <a:buFont typeface="Wingdings" panose="05000000000000000000" pitchFamily="2" charset="2"/>
              <a:buChar char="u"/>
              <a:defRPr/>
            </a:pPr>
            <a:endPar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631825" lvl="1" indent="-266700" eaLnBrk="1" fontAlgn="auto" hangingPunct="1">
              <a:lnSpc>
                <a:spcPct val="80000"/>
              </a:lnSpc>
              <a:spcAft>
                <a:spcPts val="0"/>
              </a:spcAft>
              <a:buFont typeface="Wingdings" panose="05000000000000000000" pitchFamily="2" charset="2"/>
              <a:buChar char="Ø"/>
              <a:defRPr/>
            </a:pP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500" b="1" dirty="0">
                <a:latin typeface="微軟正黑體" panose="020B0604030504040204" pitchFamily="34" charset="-120"/>
                <a:ea typeface="微軟正黑體" panose="020B0604030504040204" pitchFamily="34" charset="-120"/>
                <a:cs typeface="Times New Roman" panose="02020603050405020304" pitchFamily="18" charset="0"/>
              </a:rPr>
              <a:t>專業實習指導手冊</a:t>
            </a:r>
            <a:r>
              <a:rPr lang="zh-TW" altLang="en-US" sz="2500" b="1" dirty="0">
                <a:latin typeface="微軟正黑體" panose="020B0604030504040204" pitchFamily="34" charset="-120"/>
                <a:ea typeface="微軟正黑體" panose="020B0604030504040204" pitchFamily="34" charset="-120"/>
                <a:cs typeface="Times New Roman" panose="02020603050405020304" pitchFamily="18" charset="0"/>
              </a:rPr>
              <a:t>」說明</a:t>
            </a:r>
            <a:endParaRPr lang="en-US" altLang="zh-TW" sz="25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spcBef>
                <a:spcPts val="1200"/>
              </a:spcBef>
              <a:spcAft>
                <a:spcPts val="0"/>
              </a:spcAft>
              <a:buFont typeface="Wingdings" panose="05000000000000000000" pitchFamily="2" charset="2"/>
              <a:buChar char="u"/>
              <a:defRPr/>
            </a:pPr>
            <a:endParaRPr lang="zh-TW"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990600" lvl="1" indent="-247650" eaLnBrk="1" fontAlgn="auto" hangingPunct="1">
              <a:lnSpc>
                <a:spcPct val="90000"/>
              </a:lnSpc>
              <a:spcAft>
                <a:spcPts val="0"/>
              </a:spcAft>
              <a:buFont typeface="Wingdings" panose="05000000000000000000" pitchFamily="2" charset="2"/>
              <a:buChar char="u"/>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A880C3C9-9F0B-4DE4-AD12-691F5CA12C31}" type="slidenum">
              <a:rPr lang="zh-TW" altLang="en-US" smtClean="0">
                <a:latin typeface="微軟正黑體" panose="020B0604030504040204" pitchFamily="34" charset="-120"/>
                <a:ea typeface="微軟正黑體" panose="020B0604030504040204" pitchFamily="34" charset="-120"/>
              </a:rPr>
              <a:pPr/>
              <a:t>4</a:t>
            </a:fld>
            <a:endParaRPr lang="zh-TW" altLang="en-US">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479773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86604"/>
            <a:ext cx="9144000" cy="1450757"/>
          </a:xfrm>
        </p:spPr>
        <p:txBody>
          <a:bodyPr>
            <a:normAutofit/>
          </a:bodyPr>
          <a:lstStyle/>
          <a:p>
            <a:r>
              <a:rPr lang="zh-TW" altLang="en-US" sz="3500" b="1" dirty="0"/>
              <a:t>校園性侵害性騷擾或性霸凌防治準則適用對象</a:t>
            </a:r>
          </a:p>
        </p:txBody>
      </p:sp>
      <p:sp>
        <p:nvSpPr>
          <p:cNvPr id="3" name="內容版面配置區 2"/>
          <p:cNvSpPr>
            <a:spLocks noGrp="1"/>
          </p:cNvSpPr>
          <p:nvPr>
            <p:ph idx="1"/>
          </p:nvPr>
        </p:nvSpPr>
        <p:spPr>
          <a:xfrm>
            <a:off x="508001" y="1916832"/>
            <a:ext cx="7952431" cy="3298798"/>
          </a:xfrm>
        </p:spPr>
        <p:txBody>
          <a:bodyPr>
            <a:noAutofit/>
          </a:bodyPr>
          <a:lstStyle/>
          <a:p>
            <a:pPr algn="just"/>
            <a:r>
              <a:rPr lang="zh-TW" altLang="en-US" sz="1800" dirty="0"/>
              <a:t>一、</a:t>
            </a:r>
            <a:r>
              <a:rPr lang="zh-TW" altLang="en-US" sz="1800" b="1" dirty="0"/>
              <a:t>教師</a:t>
            </a:r>
            <a:r>
              <a:rPr lang="zh-TW" altLang="en-US" sz="1800" dirty="0"/>
              <a:t>：指專任教師、 兼任教師、代理教師、代課教師、教官、運用於</a:t>
            </a:r>
            <a:r>
              <a:rPr lang="zh-TW" altLang="en-US" sz="1800" b="1" dirty="0">
                <a:solidFill>
                  <a:srgbClr val="FF0000"/>
                </a:solidFill>
              </a:rPr>
              <a:t>協助教學之志願服務人員</a:t>
            </a:r>
            <a:r>
              <a:rPr lang="zh-TW" altLang="en-US" sz="1800" dirty="0"/>
              <a:t>、實際執行教學之</a:t>
            </a:r>
            <a:r>
              <a:rPr lang="zh-TW" altLang="en-US" sz="1800" b="1" dirty="0">
                <a:solidFill>
                  <a:srgbClr val="FF0000"/>
                </a:solidFill>
              </a:rPr>
              <a:t>教育實習人員</a:t>
            </a:r>
            <a:r>
              <a:rPr lang="zh-TW" altLang="en-US" sz="1800" dirty="0"/>
              <a:t>及其他執行教學或研究之人員。 </a:t>
            </a:r>
            <a:endParaRPr lang="en-US" altLang="zh-TW" sz="1800" dirty="0"/>
          </a:p>
          <a:p>
            <a:pPr algn="just"/>
            <a:endParaRPr lang="en-US" altLang="zh-TW" sz="1800" dirty="0"/>
          </a:p>
          <a:p>
            <a:pPr algn="just"/>
            <a:r>
              <a:rPr lang="zh-TW" altLang="en-US" sz="1800" dirty="0"/>
              <a:t>二、</a:t>
            </a:r>
            <a:r>
              <a:rPr lang="zh-TW" altLang="en-US" sz="1800" b="1" dirty="0"/>
              <a:t>職員、工友</a:t>
            </a:r>
            <a:r>
              <a:rPr lang="zh-TW" altLang="en-US" sz="1800" dirty="0"/>
              <a:t>：指前款 教師以外，固定、定期執行學校事務，</a:t>
            </a:r>
            <a:r>
              <a:rPr lang="zh-TW" altLang="en-US" sz="1800" b="1" dirty="0">
                <a:solidFill>
                  <a:srgbClr val="FF0000"/>
                </a:solidFill>
              </a:rPr>
              <a:t>或運用於協助學校事務之志願服務人員</a:t>
            </a:r>
            <a:r>
              <a:rPr lang="zh-TW" altLang="en-US" sz="1800" dirty="0"/>
              <a:t>。 </a:t>
            </a:r>
            <a:endParaRPr lang="en-US" altLang="zh-TW" sz="1800" dirty="0"/>
          </a:p>
          <a:p>
            <a:pPr algn="just"/>
            <a:endParaRPr lang="en-US" altLang="zh-TW" sz="1800" dirty="0"/>
          </a:p>
          <a:p>
            <a:pPr algn="just"/>
            <a:r>
              <a:rPr lang="zh-TW" altLang="en-US" sz="1800" dirty="0"/>
              <a:t>三、</a:t>
            </a:r>
            <a:r>
              <a:rPr lang="zh-TW" altLang="en-US" sz="1800" b="1" dirty="0"/>
              <a:t>學生</a:t>
            </a:r>
            <a:r>
              <a:rPr lang="zh-TW" altLang="en-US" sz="1800" dirty="0"/>
              <a:t>：指具有學籍、</a:t>
            </a:r>
            <a:r>
              <a:rPr lang="zh-TW" altLang="en-US" sz="1800" b="1" dirty="0">
                <a:solidFill>
                  <a:srgbClr val="FF0000"/>
                </a:solidFill>
              </a:rPr>
              <a:t>學制轉銜期間未具學籍者</a:t>
            </a:r>
            <a:r>
              <a:rPr lang="zh-TW" altLang="en-US" sz="1800" dirty="0"/>
              <a:t>、</a:t>
            </a:r>
            <a:r>
              <a:rPr lang="zh-TW" altLang="en-US" sz="1800" b="1" dirty="0">
                <a:solidFill>
                  <a:srgbClr val="FF0000"/>
                </a:solidFill>
              </a:rPr>
              <a:t>接受進修推廣教育者</a:t>
            </a:r>
            <a:r>
              <a:rPr lang="zh-TW" altLang="en-US" sz="1800" dirty="0"/>
              <a:t>、</a:t>
            </a:r>
            <a:r>
              <a:rPr lang="zh-TW" altLang="en-US" sz="1800" b="1" dirty="0">
                <a:solidFill>
                  <a:srgbClr val="FF0000"/>
                </a:solidFill>
              </a:rPr>
              <a:t>交換學生</a:t>
            </a:r>
            <a:r>
              <a:rPr lang="zh-TW" altLang="en-US" sz="1800" dirty="0"/>
              <a:t>、</a:t>
            </a:r>
            <a:r>
              <a:rPr lang="zh-TW" altLang="en-US" sz="1800" b="1" dirty="0">
                <a:solidFill>
                  <a:srgbClr val="FF0000"/>
                </a:solidFill>
              </a:rPr>
              <a:t>教育實習學生</a:t>
            </a:r>
            <a:r>
              <a:rPr lang="zh-TW" altLang="en-US" sz="1800" dirty="0"/>
              <a:t>或</a:t>
            </a:r>
            <a:r>
              <a:rPr lang="zh-TW" altLang="en-US" sz="1800" b="1" dirty="0">
                <a:solidFill>
                  <a:srgbClr val="FF0000"/>
                </a:solidFill>
              </a:rPr>
              <a:t>研修生</a:t>
            </a:r>
            <a:r>
              <a:rPr lang="zh-TW" altLang="en-US" sz="1800" dirty="0"/>
              <a:t>。</a:t>
            </a:r>
          </a:p>
        </p:txBody>
      </p:sp>
    </p:spTree>
    <p:extLst>
      <p:ext uri="{BB962C8B-B14F-4D97-AF65-F5344CB8AC3E}">
        <p14:creationId xmlns:p14="http://schemas.microsoft.com/office/powerpoint/2010/main" val="19040894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86604"/>
            <a:ext cx="9144000" cy="1450757"/>
          </a:xfrm>
        </p:spPr>
        <p:txBody>
          <a:bodyPr/>
          <a:lstStyle/>
          <a:p>
            <a:r>
              <a:rPr lang="zh-TW" altLang="en-US" b="1" dirty="0"/>
              <a:t>何謂「性侵害、性騷擾、性霸凌」</a:t>
            </a:r>
          </a:p>
        </p:txBody>
      </p:sp>
      <p:sp>
        <p:nvSpPr>
          <p:cNvPr id="3" name="內容版面配置區 2"/>
          <p:cNvSpPr>
            <a:spLocks noGrp="1"/>
          </p:cNvSpPr>
          <p:nvPr>
            <p:ph idx="1"/>
          </p:nvPr>
        </p:nvSpPr>
        <p:spPr/>
        <p:txBody>
          <a:bodyPr>
            <a:normAutofit/>
          </a:bodyPr>
          <a:lstStyle/>
          <a:p>
            <a:r>
              <a:rPr lang="zh-TW" altLang="en-US" sz="1800" b="1" dirty="0">
                <a:solidFill>
                  <a:srgbClr val="FF0000"/>
                </a:solidFill>
              </a:rPr>
              <a:t>性侵害</a:t>
            </a:r>
            <a:r>
              <a:rPr lang="zh-TW" altLang="en-US" sz="1800" dirty="0"/>
              <a:t>，係指對於男女以強暴、脅迫、恐嚇、催眠術或其他違反其意願之方法，進行</a:t>
            </a:r>
            <a:endParaRPr lang="en-US" altLang="zh-TW" sz="1800" dirty="0"/>
          </a:p>
          <a:p>
            <a:r>
              <a:rPr lang="zh-TW" altLang="en-US" sz="1800" dirty="0"/>
              <a:t>（一）以性器進入他人之性器、肛門或口腔，或使之接合之行為。</a:t>
            </a:r>
            <a:endParaRPr lang="en-US" altLang="zh-TW" sz="1800" dirty="0"/>
          </a:p>
          <a:p>
            <a:r>
              <a:rPr lang="zh-TW" altLang="en-US" sz="1800" dirty="0"/>
              <a:t>（二）以性器以外之其他</a:t>
            </a:r>
            <a:r>
              <a:rPr lang="zh-TW" altLang="en-US" sz="1800" dirty="0">
                <a:solidFill>
                  <a:srgbClr val="FF0000"/>
                </a:solidFill>
              </a:rPr>
              <a:t>身體部位</a:t>
            </a:r>
            <a:r>
              <a:rPr lang="zh-TW" altLang="en-US" sz="1800" dirty="0"/>
              <a:t>或</a:t>
            </a:r>
            <a:r>
              <a:rPr lang="zh-TW" altLang="en-US" sz="1800" dirty="0">
                <a:solidFill>
                  <a:srgbClr val="FF0000"/>
                </a:solidFill>
              </a:rPr>
              <a:t>器物</a:t>
            </a:r>
            <a:r>
              <a:rPr lang="zh-TW" altLang="en-US" sz="1800" dirty="0"/>
              <a:t>進入他人之性器、肛門，或使之接合之行為。</a:t>
            </a:r>
          </a:p>
        </p:txBody>
      </p:sp>
    </p:spTree>
    <p:extLst>
      <p:ext uri="{BB962C8B-B14F-4D97-AF65-F5344CB8AC3E}">
        <p14:creationId xmlns:p14="http://schemas.microsoft.com/office/powerpoint/2010/main" val="15766357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86604"/>
            <a:ext cx="9144000" cy="1270187"/>
          </a:xfrm>
        </p:spPr>
        <p:txBody>
          <a:bodyPr>
            <a:normAutofit/>
          </a:bodyPr>
          <a:lstStyle/>
          <a:p>
            <a:r>
              <a:rPr lang="zh-TW" altLang="en-US" sz="4400" b="1" dirty="0"/>
              <a:t>主觀上令人感到不舒服即構成性騷擾</a:t>
            </a:r>
          </a:p>
        </p:txBody>
      </p:sp>
      <p:sp>
        <p:nvSpPr>
          <p:cNvPr id="3" name="內容版面配置區 2"/>
          <p:cNvSpPr>
            <a:spLocks noGrp="1"/>
          </p:cNvSpPr>
          <p:nvPr>
            <p:ph idx="1"/>
          </p:nvPr>
        </p:nvSpPr>
        <p:spPr/>
        <p:txBody>
          <a:bodyPr>
            <a:normAutofit/>
          </a:bodyPr>
          <a:lstStyle/>
          <a:p>
            <a:r>
              <a:rPr lang="zh-TW" altLang="en-US" sz="1800" b="1" dirty="0">
                <a:solidFill>
                  <a:srgbClr val="FF0000"/>
                </a:solidFill>
              </a:rPr>
              <a:t>性騷擾</a:t>
            </a:r>
            <a:r>
              <a:rPr lang="zh-TW" altLang="en-US" sz="1800" dirty="0"/>
              <a:t>：指符合下列情形之一，且未達性侵害之程度者：</a:t>
            </a:r>
            <a:br>
              <a:rPr lang="zh-TW" altLang="en-US" sz="1800" dirty="0"/>
            </a:br>
            <a:r>
              <a:rPr lang="zh-TW" altLang="en-US" sz="1800" dirty="0"/>
              <a:t>（一）以明示或暗示之方式，從事不受歡迎且具有性意味或性別歧視之言詞或行為，致影響他人之人格尊嚴、學習、或工作之機會或表現者。</a:t>
            </a:r>
            <a:br>
              <a:rPr lang="zh-TW" altLang="en-US" sz="1800" dirty="0"/>
            </a:br>
            <a:r>
              <a:rPr lang="zh-TW" altLang="en-US" sz="1800" dirty="0"/>
              <a:t>（二）以性或性別有關之行為，作為自己或他人獲得、喪失或減損其學習或工作有關權益之條件者。</a:t>
            </a:r>
            <a:endParaRPr lang="en-US" altLang="zh-TW" sz="1800" dirty="0"/>
          </a:p>
          <a:p>
            <a:r>
              <a:rPr lang="zh-TW" altLang="en-US" sz="1800" dirty="0"/>
              <a:t>例如：色瞇瞇的窺視或盯視、令人不舒服的黃色笑話、暴露狂、有意無意的身體碰觸，或是其他身體侵犯行為</a:t>
            </a:r>
            <a:r>
              <a:rPr lang="en-US" altLang="zh-TW" sz="1800" dirty="0"/>
              <a:t>…</a:t>
            </a:r>
            <a:r>
              <a:rPr lang="zh-TW" altLang="en-US" sz="1800" dirty="0"/>
              <a:t>等，皆可構成性騷擾的行為。</a:t>
            </a:r>
          </a:p>
        </p:txBody>
      </p:sp>
    </p:spTree>
    <p:extLst>
      <p:ext uri="{BB962C8B-B14F-4D97-AF65-F5344CB8AC3E}">
        <p14:creationId xmlns:p14="http://schemas.microsoft.com/office/powerpoint/2010/main" val="36387743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466006110"/>
              </p:ext>
            </p:extLst>
          </p:nvPr>
        </p:nvGraphicFramePr>
        <p:xfrm>
          <a:off x="539552" y="980728"/>
          <a:ext cx="8160433" cy="4286786"/>
        </p:xfrm>
        <a:graphic>
          <a:graphicData uri="http://schemas.openxmlformats.org/drawingml/2006/table">
            <a:tbl>
              <a:tblPr firstRow="1" bandRow="1">
                <a:tableStyleId>{5C22544A-7EE6-4342-B048-85BDC9FD1C3A}</a:tableStyleId>
              </a:tblPr>
              <a:tblGrid>
                <a:gridCol w="2136237">
                  <a:extLst>
                    <a:ext uri="{9D8B030D-6E8A-4147-A177-3AD203B41FA5}">
                      <a16:colId xmlns:a16="http://schemas.microsoft.com/office/drawing/2014/main" val="20000"/>
                    </a:ext>
                  </a:extLst>
                </a:gridCol>
                <a:gridCol w="6024196">
                  <a:extLst>
                    <a:ext uri="{9D8B030D-6E8A-4147-A177-3AD203B41FA5}">
                      <a16:colId xmlns:a16="http://schemas.microsoft.com/office/drawing/2014/main" val="20001"/>
                    </a:ext>
                  </a:extLst>
                </a:gridCol>
              </a:tblGrid>
              <a:tr h="376034">
                <a:tc>
                  <a:txBody>
                    <a:bodyPr/>
                    <a:lstStyle/>
                    <a:p>
                      <a:r>
                        <a:rPr lang="zh-TW" altLang="en-US" sz="1800" dirty="0">
                          <a:latin typeface="微軟正黑體" panose="020B0604030504040204" pitchFamily="34" charset="-120"/>
                          <a:ea typeface="微軟正黑體" panose="020B0604030504040204" pitchFamily="34" charset="-120"/>
                        </a:rPr>
                        <a:t>類型</a:t>
                      </a:r>
                    </a:p>
                  </a:txBody>
                  <a:tcPr marL="68580" marR="68580" marT="34290" marB="34290"/>
                </a:tc>
                <a:tc>
                  <a:txBody>
                    <a:bodyPr/>
                    <a:lstStyle/>
                    <a:p>
                      <a:r>
                        <a:rPr lang="zh-TW" altLang="en-US" sz="1800" dirty="0">
                          <a:latin typeface="微軟正黑體" panose="020B0604030504040204" pitchFamily="34" charset="-120"/>
                          <a:ea typeface="微軟正黑體" panose="020B0604030504040204" pitchFamily="34" charset="-120"/>
                        </a:rPr>
                        <a:t>樣態</a:t>
                      </a:r>
                    </a:p>
                  </a:txBody>
                  <a:tcPr marL="68580" marR="68580" marT="34290" marB="34290"/>
                </a:tc>
                <a:extLst>
                  <a:ext uri="{0D108BD9-81ED-4DB2-BD59-A6C34878D82A}">
                    <a16:rowId xmlns:a16="http://schemas.microsoft.com/office/drawing/2014/main" val="10000"/>
                  </a:ext>
                </a:extLst>
              </a:tr>
              <a:tr h="977688">
                <a:tc>
                  <a:txBody>
                    <a:bodyPr/>
                    <a:lstStyle/>
                    <a:p>
                      <a:r>
                        <a:rPr lang="zh-TW" altLang="en-US" sz="1800" b="1" i="0" kern="1200" dirty="0">
                          <a:solidFill>
                            <a:schemeClr val="dk1"/>
                          </a:solidFill>
                          <a:effectLst/>
                          <a:latin typeface="微軟正黑體" panose="020B0604030504040204" pitchFamily="34" charset="-120"/>
                          <a:ea typeface="微軟正黑體" panose="020B0604030504040204" pitchFamily="34" charset="-120"/>
                          <a:cs typeface="+mn-cs"/>
                        </a:rPr>
                        <a:t>語言騷擾</a:t>
                      </a:r>
                      <a:endParaRPr lang="zh-TW" altLang="en-US" sz="1800" b="1" dirty="0">
                        <a:latin typeface="微軟正黑體" panose="020B0604030504040204" pitchFamily="34" charset="-120"/>
                        <a:ea typeface="微軟正黑體" panose="020B0604030504040204" pitchFamily="34" charset="-120"/>
                      </a:endParaRPr>
                    </a:p>
                  </a:txBody>
                  <a:tcPr marL="68580" marR="68580" marT="34290" marB="34290"/>
                </a:tc>
                <a:tc>
                  <a:txBody>
                    <a:bodyPr/>
                    <a:lstStyle/>
                    <a:p>
                      <a:r>
                        <a:rPr lang="zh-TW" altLang="en-US" sz="1800" b="0" i="0" kern="1200" dirty="0">
                          <a:solidFill>
                            <a:schemeClr val="dk1"/>
                          </a:solidFill>
                          <a:effectLst/>
                          <a:latin typeface="微軟正黑體" panose="020B0604030504040204" pitchFamily="34" charset="-120"/>
                          <a:ea typeface="微軟正黑體" panose="020B0604030504040204" pitchFamily="34" charset="-120"/>
                          <a:cs typeface="+mn-cs"/>
                        </a:rPr>
                        <a:t>包含性意涵、性別偏見或歧視行為及態度，甚或帶有侮辱、敵視或詆毀其他性別的言論。如：大波霸、娘娘腔等。</a:t>
                      </a:r>
                      <a:endParaRPr lang="zh-TW" altLang="en-US" sz="1800" dirty="0">
                        <a:latin typeface="微軟正黑體" panose="020B0604030504040204" pitchFamily="34" charset="-120"/>
                        <a:ea typeface="微軟正黑體" panose="020B0604030504040204" pitchFamily="34" charset="-120"/>
                      </a:endParaRPr>
                    </a:p>
                  </a:txBody>
                  <a:tcPr marL="68580" marR="68580" marT="34290" marB="34290"/>
                </a:tc>
                <a:extLst>
                  <a:ext uri="{0D108BD9-81ED-4DB2-BD59-A6C34878D82A}">
                    <a16:rowId xmlns:a16="http://schemas.microsoft.com/office/drawing/2014/main" val="10001"/>
                  </a:ext>
                </a:extLst>
              </a:tr>
              <a:tr h="977688">
                <a:tc>
                  <a:txBody>
                    <a:bodyPr/>
                    <a:lstStyle/>
                    <a:p>
                      <a:r>
                        <a:rPr lang="zh-TW" altLang="en-US" sz="1800" b="1" i="0" kern="1200" dirty="0">
                          <a:solidFill>
                            <a:schemeClr val="dk1"/>
                          </a:solidFill>
                          <a:effectLst/>
                          <a:latin typeface="微軟正黑體" panose="020B0604030504040204" pitchFamily="34" charset="-120"/>
                          <a:ea typeface="微軟正黑體" panose="020B0604030504040204" pitchFamily="34" charset="-120"/>
                          <a:cs typeface="+mn-cs"/>
                        </a:rPr>
                        <a:t>肢體騷擾</a:t>
                      </a:r>
                      <a:endParaRPr lang="zh-TW" altLang="en-US" sz="1800" b="1" dirty="0">
                        <a:latin typeface="微軟正黑體" panose="020B0604030504040204" pitchFamily="34" charset="-120"/>
                        <a:ea typeface="微軟正黑體" panose="020B0604030504040204" pitchFamily="34" charset="-120"/>
                      </a:endParaRPr>
                    </a:p>
                  </a:txBody>
                  <a:tcPr marL="68580" marR="68580" marT="34290" marB="34290"/>
                </a:tc>
                <a:tc>
                  <a:txBody>
                    <a:bodyPr/>
                    <a:lstStyle/>
                    <a:p>
                      <a:r>
                        <a:rPr lang="zh-TW" altLang="en-US" sz="1800" b="0" i="0" kern="1200" dirty="0">
                          <a:solidFill>
                            <a:schemeClr val="dk1"/>
                          </a:solidFill>
                          <a:effectLst/>
                          <a:latin typeface="微軟正黑體" panose="020B0604030504040204" pitchFamily="34" charset="-120"/>
                          <a:ea typeface="微軟正黑體" panose="020B0604030504040204" pitchFamily="34" charset="-120"/>
                          <a:cs typeface="+mn-cs"/>
                        </a:rPr>
                        <a:t>任一性別對其他性別做出肢體上的動作，讓對方覺得不受尊重及不舒服。如：掀裙子、故意觸碰對方身體、偷窺、偷拍等。</a:t>
                      </a:r>
                      <a:endParaRPr lang="zh-TW" altLang="en-US" sz="1800" dirty="0">
                        <a:latin typeface="微軟正黑體" panose="020B0604030504040204" pitchFamily="34" charset="-120"/>
                        <a:ea typeface="微軟正黑體" panose="020B0604030504040204" pitchFamily="34" charset="-120"/>
                      </a:endParaRPr>
                    </a:p>
                  </a:txBody>
                  <a:tcPr marL="68580" marR="68580" marT="34290" marB="34290"/>
                </a:tc>
                <a:extLst>
                  <a:ext uri="{0D108BD9-81ED-4DB2-BD59-A6C34878D82A}">
                    <a16:rowId xmlns:a16="http://schemas.microsoft.com/office/drawing/2014/main" val="10002"/>
                  </a:ext>
                </a:extLst>
              </a:tr>
              <a:tr h="977688">
                <a:tc>
                  <a:txBody>
                    <a:bodyPr/>
                    <a:lstStyle/>
                    <a:p>
                      <a:r>
                        <a:rPr lang="zh-TW" altLang="en-US" sz="1800" b="1" i="0" kern="1200" dirty="0">
                          <a:solidFill>
                            <a:schemeClr val="dk1"/>
                          </a:solidFill>
                          <a:effectLst/>
                          <a:latin typeface="微軟正黑體" panose="020B0604030504040204" pitchFamily="34" charset="-120"/>
                          <a:ea typeface="微軟正黑體" panose="020B0604030504040204" pitchFamily="34" charset="-120"/>
                          <a:cs typeface="+mn-cs"/>
                        </a:rPr>
                        <a:t>視覺騷擾</a:t>
                      </a:r>
                      <a:endParaRPr lang="zh-TW" altLang="en-US" sz="1800" b="1" dirty="0">
                        <a:latin typeface="微軟正黑體" panose="020B0604030504040204" pitchFamily="34" charset="-120"/>
                        <a:ea typeface="微軟正黑體" panose="020B0604030504040204" pitchFamily="34" charset="-120"/>
                      </a:endParaRPr>
                    </a:p>
                  </a:txBody>
                  <a:tcPr marL="68580" marR="68580" marT="34290" marB="34290"/>
                </a:tc>
                <a:tc>
                  <a:txBody>
                    <a:bodyPr/>
                    <a:lstStyle/>
                    <a:p>
                      <a:r>
                        <a:rPr lang="zh-TW" altLang="en-US" sz="1800" b="0" i="0" kern="1200" dirty="0">
                          <a:solidFill>
                            <a:schemeClr val="dk1"/>
                          </a:solidFill>
                          <a:effectLst/>
                          <a:latin typeface="微軟正黑體" panose="020B0604030504040204" pitchFamily="34" charset="-120"/>
                          <a:ea typeface="微軟正黑體" panose="020B0604030504040204" pitchFamily="34" charset="-120"/>
                          <a:cs typeface="+mn-cs"/>
                        </a:rPr>
                        <a:t>展示裸露色情圖片或是帶有貶抑任一性別意味的海報、宣傳單，造成當事人不舒服者。如：網路上散播性暗示圖片。</a:t>
                      </a:r>
                      <a:endParaRPr lang="zh-TW" altLang="en-US" sz="1800" dirty="0">
                        <a:latin typeface="微軟正黑體" panose="020B0604030504040204" pitchFamily="34" charset="-120"/>
                        <a:ea typeface="微軟正黑體" panose="020B0604030504040204" pitchFamily="34" charset="-120"/>
                      </a:endParaRPr>
                    </a:p>
                  </a:txBody>
                  <a:tcPr marL="68580" marR="68580" marT="34290" marB="34290"/>
                </a:tc>
                <a:extLst>
                  <a:ext uri="{0D108BD9-81ED-4DB2-BD59-A6C34878D82A}">
                    <a16:rowId xmlns:a16="http://schemas.microsoft.com/office/drawing/2014/main" val="10003"/>
                  </a:ext>
                </a:extLst>
              </a:tr>
              <a:tr h="977688">
                <a:tc>
                  <a:txBody>
                    <a:bodyPr/>
                    <a:lstStyle/>
                    <a:p>
                      <a:r>
                        <a:rPr lang="zh-TW" altLang="en-US" sz="1800" b="0" i="0" kern="1200" dirty="0">
                          <a:solidFill>
                            <a:schemeClr val="dk1"/>
                          </a:solidFill>
                          <a:effectLst/>
                          <a:latin typeface="微軟正黑體" panose="020B0604030504040204" pitchFamily="34" charset="-120"/>
                          <a:ea typeface="微軟正黑體" panose="020B0604030504040204" pitchFamily="34" charset="-120"/>
                          <a:cs typeface="+mn-cs"/>
                        </a:rPr>
                        <a:t>不受歡迎的性追求或性要求</a:t>
                      </a:r>
                      <a:endParaRPr lang="zh-TW" altLang="en-US" sz="1800" dirty="0">
                        <a:latin typeface="微軟正黑體" panose="020B0604030504040204" pitchFamily="34" charset="-120"/>
                        <a:ea typeface="微軟正黑體" panose="020B0604030504040204" pitchFamily="34" charset="-120"/>
                      </a:endParaRPr>
                    </a:p>
                  </a:txBody>
                  <a:tcPr marL="68580" marR="68580" marT="34290" marB="34290"/>
                </a:tc>
                <a:tc>
                  <a:txBody>
                    <a:bodyPr/>
                    <a:lstStyle/>
                    <a:p>
                      <a:r>
                        <a:rPr lang="zh-TW" altLang="en-US" sz="1800" b="0" i="0" kern="1200" dirty="0">
                          <a:solidFill>
                            <a:schemeClr val="dk1"/>
                          </a:solidFill>
                          <a:effectLst/>
                          <a:latin typeface="微軟正黑體" panose="020B0604030504040204" pitchFamily="34" charset="-120"/>
                          <a:ea typeface="微軟正黑體" panose="020B0604030504040204" pitchFamily="34" charset="-120"/>
                          <a:cs typeface="+mn-cs"/>
                        </a:rPr>
                        <a:t>要求對方同意性服務作為交換利益條件的手段。如：老師以加分、及格等條件要求學生約會或趁機佔便宜等。</a:t>
                      </a:r>
                      <a:endParaRPr lang="zh-TW" altLang="en-US" sz="1800" dirty="0">
                        <a:latin typeface="微軟正黑體" panose="020B0604030504040204" pitchFamily="34" charset="-120"/>
                        <a:ea typeface="微軟正黑體" panose="020B0604030504040204" pitchFamily="34" charset="-120"/>
                      </a:endParaRPr>
                    </a:p>
                  </a:txBody>
                  <a:tcPr marL="68580" marR="68580" marT="34290" marB="3429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184725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normAutofit/>
          </a:bodyPr>
          <a:lstStyle/>
          <a:p>
            <a:r>
              <a:rPr lang="zh-TW" altLang="en-US" sz="3200" b="1" dirty="0">
                <a:solidFill>
                  <a:srgbClr val="FF0000"/>
                </a:solidFill>
              </a:rPr>
              <a:t>性霸凌</a:t>
            </a:r>
            <a:r>
              <a:rPr lang="zh-TW" altLang="en-US" sz="1800" dirty="0"/>
              <a:t>：指透過語言、肢體或其他暴力，對於他人之性別特徵、性別特質、性傾向或性別認同進行貶抑、攻擊或威脅之行為且非屬性騷擾者。</a:t>
            </a:r>
            <a:endParaRPr lang="en-US" altLang="zh-TW" sz="1800" dirty="0"/>
          </a:p>
          <a:p>
            <a:endParaRPr lang="en-US" altLang="zh-TW" sz="1800" dirty="0"/>
          </a:p>
          <a:p>
            <a:r>
              <a:rPr lang="zh-TW" altLang="en-US" sz="1800" dirty="0"/>
              <a:t>例如：教職員工生對於他人（包含單一個人或校園</a:t>
            </a:r>
            <a:r>
              <a:rPr lang="en-US" altLang="zh-TW" sz="1800" dirty="0"/>
              <a:t>/</a:t>
            </a:r>
            <a:r>
              <a:rPr lang="zh-TW" altLang="en-US" sz="1800" dirty="0"/>
              <a:t>教室中隱藏性別或性取向之不特定身分者）之性別特徵、性別特質、性傾向或性別認同</a:t>
            </a:r>
            <a:r>
              <a:rPr lang="zh-TW" altLang="en-US" sz="1800" b="1" dirty="0">
                <a:solidFill>
                  <a:srgbClr val="FF0000"/>
                </a:solidFill>
              </a:rPr>
              <a:t>進行貶抑之實</a:t>
            </a:r>
            <a:r>
              <a:rPr lang="zh-TW" altLang="en-US" sz="1800" dirty="0"/>
              <a:t>，即應認屬性霸凌範圍，而非性騷擾。</a:t>
            </a:r>
          </a:p>
          <a:p>
            <a:endParaRPr lang="zh-TW" altLang="en-US" sz="1800" dirty="0"/>
          </a:p>
        </p:txBody>
      </p:sp>
    </p:spTree>
    <p:extLst>
      <p:ext uri="{BB962C8B-B14F-4D97-AF65-F5344CB8AC3E}">
        <p14:creationId xmlns:p14="http://schemas.microsoft.com/office/powerpoint/2010/main" val="33688354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2960" y="286605"/>
            <a:ext cx="7543800" cy="910148"/>
          </a:xfrm>
        </p:spPr>
        <p:txBody>
          <a:bodyPr/>
          <a:lstStyle/>
          <a:p>
            <a:r>
              <a:rPr lang="zh-TW" altLang="en-US" sz="4000" b="1" dirty="0"/>
              <a:t>通報義務</a:t>
            </a:r>
          </a:p>
        </p:txBody>
      </p:sp>
      <p:graphicFrame>
        <p:nvGraphicFramePr>
          <p:cNvPr id="4" name="表格 3"/>
          <p:cNvGraphicFramePr>
            <a:graphicFrameLocks noGrp="1"/>
          </p:cNvGraphicFramePr>
          <p:nvPr>
            <p:extLst>
              <p:ext uri="{D42A27DB-BD31-4B8C-83A1-F6EECF244321}">
                <p14:modId xmlns:p14="http://schemas.microsoft.com/office/powerpoint/2010/main" val="2086449119"/>
              </p:ext>
            </p:extLst>
          </p:nvPr>
        </p:nvGraphicFramePr>
        <p:xfrm>
          <a:off x="532817" y="1268760"/>
          <a:ext cx="8215647" cy="4968551"/>
        </p:xfrm>
        <a:graphic>
          <a:graphicData uri="http://schemas.openxmlformats.org/drawingml/2006/table">
            <a:tbl>
              <a:tblPr firstRow="1" bandRow="1">
                <a:tableStyleId>{5C22544A-7EE6-4342-B048-85BDC9FD1C3A}</a:tableStyleId>
              </a:tblPr>
              <a:tblGrid>
                <a:gridCol w="1704483">
                  <a:extLst>
                    <a:ext uri="{9D8B030D-6E8A-4147-A177-3AD203B41FA5}">
                      <a16:colId xmlns:a16="http://schemas.microsoft.com/office/drawing/2014/main" val="20000"/>
                    </a:ext>
                  </a:extLst>
                </a:gridCol>
                <a:gridCol w="3147861">
                  <a:extLst>
                    <a:ext uri="{9D8B030D-6E8A-4147-A177-3AD203B41FA5}">
                      <a16:colId xmlns:a16="http://schemas.microsoft.com/office/drawing/2014/main" val="20001"/>
                    </a:ext>
                  </a:extLst>
                </a:gridCol>
                <a:gridCol w="3363303">
                  <a:extLst>
                    <a:ext uri="{9D8B030D-6E8A-4147-A177-3AD203B41FA5}">
                      <a16:colId xmlns:a16="http://schemas.microsoft.com/office/drawing/2014/main" val="20002"/>
                    </a:ext>
                  </a:extLst>
                </a:gridCol>
              </a:tblGrid>
              <a:tr h="866873">
                <a:tc>
                  <a:txBody>
                    <a:bodyPr/>
                    <a:lstStyle/>
                    <a:p>
                      <a:endParaRPr lang="zh-TW" altLang="en-US" sz="1000" dirty="0">
                        <a:latin typeface="微軟正黑體" panose="020B0604030504040204" pitchFamily="34" charset="-120"/>
                        <a:ea typeface="微軟正黑體" panose="020B0604030504040204" pitchFamily="34" charset="-120"/>
                      </a:endParaRPr>
                    </a:p>
                  </a:txBody>
                  <a:tcPr marL="68580" marR="68580" marT="34290" marB="34290"/>
                </a:tc>
                <a:tc>
                  <a:txBody>
                    <a:bodyPr/>
                    <a:lstStyle/>
                    <a:p>
                      <a:r>
                        <a:rPr lang="zh-TW" altLang="en-US" sz="1800" dirty="0">
                          <a:latin typeface="微軟正黑體" panose="020B0604030504040204" pitchFamily="34" charset="-120"/>
                          <a:ea typeface="微軟正黑體" panose="020B0604030504040204" pitchFamily="34" charset="-120"/>
                        </a:rPr>
                        <a:t>二、安全維護事件</a:t>
                      </a:r>
                    </a:p>
                  </a:txBody>
                  <a:tcPr marL="68580" marR="68580" marT="34290" marB="34290"/>
                </a:tc>
                <a:tc>
                  <a:txBody>
                    <a:bodyPr/>
                    <a:lstStyle/>
                    <a:p>
                      <a:r>
                        <a:rPr lang="zh-TW" altLang="en-US" sz="1800" dirty="0">
                          <a:latin typeface="微軟正黑體" panose="020B0604030504040204" pitchFamily="34" charset="-120"/>
                          <a:ea typeface="微軟正黑體" panose="020B0604030504040204" pitchFamily="34" charset="-120"/>
                        </a:rPr>
                        <a:t>五、兒童少年保護事件</a:t>
                      </a:r>
                    </a:p>
                  </a:txBody>
                  <a:tcPr marL="68580" marR="68580" marT="34290" marB="34290"/>
                </a:tc>
                <a:extLst>
                  <a:ext uri="{0D108BD9-81ED-4DB2-BD59-A6C34878D82A}">
                    <a16:rowId xmlns:a16="http://schemas.microsoft.com/office/drawing/2014/main" val="10000"/>
                  </a:ext>
                </a:extLst>
              </a:tr>
              <a:tr h="60573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1600" b="1" dirty="0">
                          <a:latin typeface="微軟正黑體" panose="020B0604030504040204" pitchFamily="34" charset="-120"/>
                          <a:ea typeface="微軟正黑體" panose="020B0604030504040204" pitchFamily="34" charset="-120"/>
                        </a:rPr>
                        <a:t>法定通報</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乙級</a:t>
                      </a:r>
                      <a:r>
                        <a:rPr lang="en-US" altLang="zh-TW" sz="1600" b="1" dirty="0">
                          <a:latin typeface="微軟正黑體" panose="020B0604030504040204" pitchFamily="34" charset="-120"/>
                          <a:ea typeface="微軟正黑體" panose="020B0604030504040204" pitchFamily="34" charset="-120"/>
                        </a:rPr>
                        <a:t>)</a:t>
                      </a:r>
                      <a:endParaRPr lang="zh-TW" altLang="en-US" sz="1600" b="1" dirty="0">
                        <a:latin typeface="微軟正黑體" panose="020B0604030504040204" pitchFamily="34" charset="-120"/>
                        <a:ea typeface="微軟正黑體" panose="020B0604030504040204" pitchFamily="34" charset="-120"/>
                      </a:endParaRPr>
                    </a:p>
                    <a:p>
                      <a:endParaRPr lang="zh-TW" altLang="en-US" sz="1600" b="1" dirty="0">
                        <a:latin typeface="微軟正黑體" panose="020B0604030504040204" pitchFamily="34" charset="-120"/>
                        <a:ea typeface="微軟正黑體" panose="020B0604030504040204" pitchFamily="34" charset="-120"/>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1400" dirty="0">
                          <a:latin typeface="微軟正黑體" panose="020B0604030504040204" pitchFamily="34" charset="-120"/>
                          <a:ea typeface="微軟正黑體" panose="020B0604030504040204" pitchFamily="34" charset="-120"/>
                        </a:rPr>
                        <a:t>性侵害、性騷擾 或性霸凌事件</a:t>
                      </a:r>
                      <a:endParaRPr lang="en-US" altLang="zh-TW" sz="1400" dirty="0">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400" dirty="0">
                          <a:latin typeface="微軟正黑體" panose="020B0604030504040204" pitchFamily="34" charset="-120"/>
                          <a:ea typeface="微軟正黑體" panose="020B0604030504040204" pitchFamily="34" charset="-120"/>
                        </a:rPr>
                        <a:t>(18</a:t>
                      </a:r>
                      <a:r>
                        <a:rPr lang="zh-TW" altLang="en-US" sz="1400" dirty="0">
                          <a:latin typeface="微軟正黑體" panose="020B0604030504040204" pitchFamily="34" charset="-120"/>
                          <a:ea typeface="微軟正黑體" panose="020B0604030504040204" pitchFamily="34" charset="-120"/>
                        </a:rPr>
                        <a:t>歲以上</a:t>
                      </a: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68580" marR="68580" marT="34290" marB="34290"/>
                </a:tc>
                <a:tc>
                  <a:txBody>
                    <a:bodyPr/>
                    <a:lstStyle/>
                    <a:p>
                      <a:r>
                        <a:rPr lang="zh-TW" altLang="en-US" sz="1400" dirty="0">
                          <a:latin typeface="微軟正黑體" panose="020B0604030504040204" pitchFamily="34" charset="-120"/>
                          <a:ea typeface="微軟正黑體" panose="020B0604030504040204" pitchFamily="34" charset="-120"/>
                        </a:rPr>
                        <a:t>性侵害、性騷擾或性霸凌事件</a:t>
                      </a:r>
                      <a:endParaRPr lang="en-US" altLang="zh-TW" sz="1400" dirty="0">
                        <a:latin typeface="微軟正黑體" panose="020B0604030504040204" pitchFamily="34" charset="-120"/>
                        <a:ea typeface="微軟正黑體" panose="020B0604030504040204" pitchFamily="34" charset="-120"/>
                      </a:endParaRPr>
                    </a:p>
                    <a:p>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未滿</a:t>
                      </a:r>
                      <a:r>
                        <a:rPr lang="en-US" altLang="zh-TW" sz="1400" dirty="0">
                          <a:latin typeface="微軟正黑體" panose="020B0604030504040204" pitchFamily="34" charset="-120"/>
                          <a:ea typeface="微軟正黑體" panose="020B0604030504040204" pitchFamily="34" charset="-120"/>
                        </a:rPr>
                        <a:t>18</a:t>
                      </a:r>
                      <a:r>
                        <a:rPr lang="zh-TW" altLang="en-US" sz="1400" dirty="0">
                          <a:latin typeface="微軟正黑體" panose="020B0604030504040204" pitchFamily="34" charset="-120"/>
                          <a:ea typeface="微軟正黑體" panose="020B0604030504040204" pitchFamily="34" charset="-120"/>
                        </a:rPr>
                        <a:t>歲以上</a:t>
                      </a: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68580" marR="68580" marT="34290" marB="34290"/>
                </a:tc>
                <a:extLst>
                  <a:ext uri="{0D108BD9-81ED-4DB2-BD59-A6C34878D82A}">
                    <a16:rowId xmlns:a16="http://schemas.microsoft.com/office/drawing/2014/main" val="10001"/>
                  </a:ext>
                </a:extLst>
              </a:tr>
              <a:tr h="504478">
                <a:tc>
                  <a:txBody>
                    <a:bodyPr/>
                    <a:lstStyle/>
                    <a:p>
                      <a:r>
                        <a:rPr lang="zh-TW" altLang="en-US" sz="1600" b="1" dirty="0">
                          <a:latin typeface="微軟正黑體" panose="020B0604030504040204" pitchFamily="34" charset="-120"/>
                          <a:ea typeface="微軟正黑體" panose="020B0604030504040204" pitchFamily="34" charset="-120"/>
                        </a:rPr>
                        <a:t>通報時限</a:t>
                      </a:r>
                    </a:p>
                  </a:txBody>
                  <a:tcPr marL="68580" marR="68580" marT="34290" marB="34290"/>
                </a:tc>
                <a:tc gridSpan="2">
                  <a:txBody>
                    <a:bodyPr/>
                    <a:lstStyle/>
                    <a:p>
                      <a:r>
                        <a:rPr lang="zh-TW" altLang="en-US" sz="1400" dirty="0">
                          <a:latin typeface="微軟正黑體" panose="020B0604030504040204" pitchFamily="34" charset="-120"/>
                          <a:ea typeface="微軟正黑體" panose="020B0604030504040204" pitchFamily="34" charset="-120"/>
                        </a:rPr>
                        <a:t>自</a:t>
                      </a:r>
                      <a:r>
                        <a:rPr lang="zh-TW" altLang="en-US" sz="1400" b="1" dirty="0">
                          <a:solidFill>
                            <a:srgbClr val="FF0000"/>
                          </a:solidFill>
                          <a:latin typeface="微軟正黑體" panose="020B0604030504040204" pitchFamily="34" charset="-120"/>
                          <a:ea typeface="微軟正黑體" panose="020B0604030504040204" pitchFamily="34" charset="-120"/>
                        </a:rPr>
                        <a:t>第一知悉人</a:t>
                      </a:r>
                      <a:r>
                        <a:rPr lang="zh-TW" altLang="en-US" sz="2400" b="0" i="0" kern="1200" dirty="0">
                          <a:solidFill>
                            <a:schemeClr val="dk1"/>
                          </a:solidFill>
                          <a:effectLst/>
                          <a:latin typeface="微軟正黑體" panose="020B0604030504040204" pitchFamily="34" charset="-120"/>
                          <a:ea typeface="微軟正黑體" panose="020B0604030504040204" pitchFamily="34" charset="-120"/>
                          <a:cs typeface="+mn-cs"/>
                        </a:rPr>
                        <a:t>知悉後，</a:t>
                      </a:r>
                      <a:r>
                        <a:rPr lang="en-US" altLang="zh-TW" sz="1400" b="1" dirty="0">
                          <a:solidFill>
                            <a:srgbClr val="FF0000"/>
                          </a:solidFill>
                          <a:latin typeface="微軟正黑體" panose="020B0604030504040204" pitchFamily="34" charset="-120"/>
                          <a:ea typeface="微軟正黑體" panose="020B0604030504040204" pitchFamily="34" charset="-120"/>
                        </a:rPr>
                        <a:t>24</a:t>
                      </a:r>
                      <a:r>
                        <a:rPr lang="zh-TW" altLang="en-US" sz="1400" b="1" dirty="0">
                          <a:solidFill>
                            <a:srgbClr val="FF0000"/>
                          </a:solidFill>
                          <a:latin typeface="微軟正黑體" panose="020B0604030504040204" pitchFamily="34" charset="-120"/>
                          <a:ea typeface="微軟正黑體" panose="020B0604030504040204" pitchFamily="34" charset="-120"/>
                        </a:rPr>
                        <a:t>小時內</a:t>
                      </a:r>
                      <a:r>
                        <a:rPr lang="zh-TW" altLang="en-US" sz="1400" dirty="0">
                          <a:latin typeface="微軟正黑體" panose="020B0604030504040204" pitchFamily="34" charset="-120"/>
                          <a:ea typeface="微軟正黑體" panose="020B0604030504040204" pitchFamily="34" charset="-120"/>
                        </a:rPr>
                        <a:t>通報</a:t>
                      </a:r>
                    </a:p>
                  </a:txBody>
                  <a:tcPr marL="68580" marR="68580" marT="34290" marB="34290"/>
                </a:tc>
                <a:tc hMerge="1">
                  <a:txBody>
                    <a:bodyPr/>
                    <a:lstStyle/>
                    <a:p>
                      <a:endParaRPr lang="zh-TW" altLang="en-US" dirty="0"/>
                    </a:p>
                  </a:txBody>
                  <a:tcPr/>
                </a:tc>
                <a:extLst>
                  <a:ext uri="{0D108BD9-81ED-4DB2-BD59-A6C34878D82A}">
                    <a16:rowId xmlns:a16="http://schemas.microsoft.com/office/drawing/2014/main" val="10002"/>
                  </a:ext>
                </a:extLst>
              </a:tr>
              <a:tr h="929302">
                <a:tc>
                  <a:txBody>
                    <a:bodyPr/>
                    <a:lstStyle/>
                    <a:p>
                      <a:r>
                        <a:rPr lang="zh-TW" altLang="en-US" sz="1600" b="1" dirty="0">
                          <a:latin typeface="微軟正黑體" panose="020B0604030504040204" pitchFamily="34" charset="-120"/>
                          <a:ea typeface="微軟正黑體" panose="020B0604030504040204" pitchFamily="34" charset="-120"/>
                        </a:rPr>
                        <a:t>本校通報窗口</a:t>
                      </a:r>
                    </a:p>
                  </a:txBody>
                  <a:tcPr marL="68580" marR="68580" marT="34290" marB="34290"/>
                </a:tc>
                <a:tc gridSpan="2">
                  <a:txBody>
                    <a:bodyPr/>
                    <a:lstStyle/>
                    <a:p>
                      <a:r>
                        <a:rPr lang="zh-TW" altLang="en-US" sz="1400" dirty="0">
                          <a:latin typeface="微軟正黑體" panose="020B0604030504040204" pitchFamily="34" charset="-120"/>
                          <a:ea typeface="微軟正黑體" panose="020B0604030504040204" pitchFamily="34" charset="-120"/>
                        </a:rPr>
                        <a:t>校安中心</a:t>
                      </a:r>
                      <a:r>
                        <a:rPr lang="zh-TW" altLang="en-US" sz="1400" baseline="0" dirty="0">
                          <a:latin typeface="微軟正黑體" panose="020B0604030504040204" pitchFamily="34" charset="-120"/>
                          <a:ea typeface="微軟正黑體" panose="020B0604030504040204" pitchFamily="34" charset="-120"/>
                        </a:rPr>
                        <a:t>  </a:t>
                      </a:r>
                      <a:r>
                        <a:rPr lang="en-US" altLang="zh-TW" sz="2400" b="0" i="0" kern="1200" dirty="0">
                          <a:solidFill>
                            <a:schemeClr val="dk1"/>
                          </a:solidFill>
                          <a:effectLst/>
                          <a:latin typeface="微軟正黑體" panose="020B0604030504040204" pitchFamily="34" charset="-120"/>
                          <a:ea typeface="微軟正黑體" panose="020B0604030504040204" pitchFamily="34" charset="-120"/>
                          <a:cs typeface="+mn-cs"/>
                        </a:rPr>
                        <a:t>04-26338000</a:t>
                      </a:r>
                    </a:p>
                    <a:p>
                      <a:r>
                        <a:rPr lang="en-US" altLang="zh-TW" sz="2400" b="0" i="0" kern="1200" dirty="0">
                          <a:solidFill>
                            <a:schemeClr val="dk1"/>
                          </a:solidFill>
                          <a:effectLst/>
                          <a:latin typeface="微軟正黑體" panose="020B0604030504040204" pitchFamily="34" charset="-120"/>
                          <a:ea typeface="微軟正黑體" panose="020B0604030504040204" pitchFamily="34" charset="-120"/>
                          <a:cs typeface="+mn-cs"/>
                        </a:rPr>
                        <a:t>          </a:t>
                      </a:r>
                      <a:r>
                        <a:rPr lang="zh-TW" altLang="en-US" sz="2400" b="0" i="0" kern="1200" dirty="0">
                          <a:solidFill>
                            <a:schemeClr val="dk1"/>
                          </a:solidFill>
                          <a:effectLst/>
                          <a:latin typeface="微軟正黑體" panose="020B0604030504040204" pitchFamily="34" charset="-120"/>
                          <a:ea typeface="微軟正黑體" panose="020B0604030504040204" pitchFamily="34" charset="-120"/>
                          <a:cs typeface="+mn-cs"/>
                        </a:rPr>
                        <a:t> </a:t>
                      </a:r>
                      <a:r>
                        <a:rPr lang="zh-TW" altLang="en-US" sz="2400" b="0" i="0" kern="1200" baseline="0" dirty="0">
                          <a:solidFill>
                            <a:schemeClr val="dk1"/>
                          </a:solidFill>
                          <a:effectLst/>
                          <a:latin typeface="微軟正黑體" panose="020B0604030504040204" pitchFamily="34" charset="-120"/>
                          <a:ea typeface="微軟正黑體" panose="020B0604030504040204" pitchFamily="34" charset="-120"/>
                          <a:cs typeface="+mn-cs"/>
                        </a:rPr>
                        <a:t>或利用弘光</a:t>
                      </a:r>
                      <a:r>
                        <a:rPr lang="en-US" altLang="zh-TW" sz="2400" b="0" i="0" kern="1200" baseline="0" dirty="0">
                          <a:solidFill>
                            <a:schemeClr val="dk1"/>
                          </a:solidFill>
                          <a:effectLst/>
                          <a:latin typeface="微軟正黑體" panose="020B0604030504040204" pitchFamily="34" charset="-120"/>
                          <a:ea typeface="微軟正黑體" panose="020B0604030504040204" pitchFamily="34" charset="-120"/>
                          <a:cs typeface="+mn-cs"/>
                        </a:rPr>
                        <a:t>e</a:t>
                      </a:r>
                      <a:r>
                        <a:rPr lang="zh-TW" altLang="en-US" sz="2400" b="0" i="0" kern="1200" baseline="0" dirty="0">
                          <a:solidFill>
                            <a:schemeClr val="dk1"/>
                          </a:solidFill>
                          <a:effectLst/>
                          <a:latin typeface="微軟正黑體" panose="020B0604030504040204" pitchFamily="34" charset="-120"/>
                          <a:ea typeface="微軟正黑體" panose="020B0604030504040204" pitchFamily="34" charset="-120"/>
                          <a:cs typeface="+mn-cs"/>
                        </a:rPr>
                        <a:t>指通</a:t>
                      </a:r>
                      <a:endParaRPr lang="zh-TW" altLang="en-US" sz="1400" dirty="0">
                        <a:latin typeface="微軟正黑體" panose="020B0604030504040204" pitchFamily="34" charset="-120"/>
                        <a:ea typeface="微軟正黑體" panose="020B0604030504040204" pitchFamily="34" charset="-120"/>
                      </a:endParaRPr>
                    </a:p>
                  </a:txBody>
                  <a:tcPr marL="68580" marR="68580" marT="34290" marB="34290"/>
                </a:tc>
                <a:tc hMerge="1">
                  <a:txBody>
                    <a:bodyPr/>
                    <a:lstStyle/>
                    <a:p>
                      <a:endParaRPr lang="zh-TW" altLang="en-US"/>
                    </a:p>
                  </a:txBody>
                  <a:tcPr/>
                </a:tc>
                <a:extLst>
                  <a:ext uri="{0D108BD9-81ED-4DB2-BD59-A6C34878D82A}">
                    <a16:rowId xmlns:a16="http://schemas.microsoft.com/office/drawing/2014/main" val="10003"/>
                  </a:ext>
                </a:extLst>
              </a:tr>
              <a:tr h="2062165">
                <a:tc>
                  <a:txBody>
                    <a:bodyPr/>
                    <a:lstStyle/>
                    <a:p>
                      <a:r>
                        <a:rPr lang="zh-TW" altLang="en-US" sz="1600" b="1" dirty="0">
                          <a:latin typeface="微軟正黑體" panose="020B0604030504040204" pitchFamily="34" charset="-120"/>
                          <a:ea typeface="微軟正黑體" panose="020B0604030504040204" pitchFamily="34" charset="-120"/>
                        </a:rPr>
                        <a:t>未通報罰則</a:t>
                      </a:r>
                    </a:p>
                  </a:txBody>
                  <a:tcPr marL="68580" marR="68580" marT="34290" marB="34290"/>
                </a:tc>
                <a:tc gridSpan="2">
                  <a:txBody>
                    <a:bodyPr/>
                    <a:lstStyle/>
                    <a:p>
                      <a:r>
                        <a:rPr lang="zh-TW" altLang="en-US" sz="1400" dirty="0">
                          <a:latin typeface="微軟正黑體" panose="020B0604030504040204" pitchFamily="34" charset="-120"/>
                          <a:ea typeface="微軟正黑體" panose="020B0604030504040204" pitchFamily="34" charset="-120"/>
                        </a:rPr>
                        <a:t>性別平等教育法第 </a:t>
                      </a:r>
                      <a:r>
                        <a:rPr lang="en-US" altLang="zh-TW" sz="1400" dirty="0">
                          <a:latin typeface="微軟正黑體" panose="020B0604030504040204" pitchFamily="34" charset="-120"/>
                          <a:ea typeface="微軟正黑體" panose="020B0604030504040204" pitchFamily="34" charset="-120"/>
                        </a:rPr>
                        <a:t>36 </a:t>
                      </a:r>
                      <a:r>
                        <a:rPr lang="zh-TW" altLang="en-US" sz="1400" dirty="0">
                          <a:latin typeface="微軟正黑體" panose="020B0604030504040204" pitchFamily="34" charset="-120"/>
                          <a:ea typeface="微軟正黑體" panose="020B0604030504040204" pitchFamily="34" charset="-120"/>
                        </a:rPr>
                        <a:t>條</a:t>
                      </a:r>
                      <a:endParaRPr lang="en-US" altLang="zh-TW" sz="1400" dirty="0">
                        <a:latin typeface="微軟正黑體" panose="020B0604030504040204" pitchFamily="34" charset="-120"/>
                        <a:ea typeface="微軟正黑體" panose="020B0604030504040204" pitchFamily="34" charset="-120"/>
                      </a:endParaRPr>
                    </a:p>
                    <a:p>
                      <a:r>
                        <a:rPr lang="zh-TW" altLang="en-US" sz="1400" dirty="0">
                          <a:latin typeface="微軟正黑體" panose="020B0604030504040204" pitchFamily="34" charset="-120"/>
                          <a:ea typeface="微軟正黑體" panose="020B0604030504040204" pitchFamily="34" charset="-120"/>
                        </a:rPr>
                        <a:t>違反第 </a:t>
                      </a:r>
                      <a:r>
                        <a:rPr lang="en-US" altLang="zh-TW" sz="1400" dirty="0">
                          <a:latin typeface="微軟正黑體" panose="020B0604030504040204" pitchFamily="34" charset="-120"/>
                          <a:ea typeface="微軟正黑體" panose="020B0604030504040204" pitchFamily="34" charset="-120"/>
                        </a:rPr>
                        <a:t>21 </a:t>
                      </a:r>
                      <a:r>
                        <a:rPr lang="zh-TW" altLang="en-US" sz="1400" dirty="0">
                          <a:latin typeface="微軟正黑體" panose="020B0604030504040204" pitchFamily="34" charset="-120"/>
                          <a:ea typeface="微軟正黑體" panose="020B0604030504040204" pitchFamily="34" charset="-120"/>
                        </a:rPr>
                        <a:t>條規定，處新臺幣</a:t>
                      </a:r>
                      <a:r>
                        <a:rPr lang="en-US" altLang="zh-TW" sz="1400" b="1" dirty="0">
                          <a:solidFill>
                            <a:srgbClr val="FF0000"/>
                          </a:solidFill>
                          <a:latin typeface="微軟正黑體" panose="020B0604030504040204" pitchFamily="34" charset="-120"/>
                          <a:ea typeface="微軟正黑體" panose="020B0604030504040204" pitchFamily="34" charset="-120"/>
                        </a:rPr>
                        <a:t>3</a:t>
                      </a:r>
                      <a:r>
                        <a:rPr lang="zh-TW" altLang="en-US" sz="1400" b="1" dirty="0">
                          <a:solidFill>
                            <a:srgbClr val="FF0000"/>
                          </a:solidFill>
                          <a:latin typeface="微軟正黑體" panose="020B0604030504040204" pitchFamily="34" charset="-120"/>
                          <a:ea typeface="微軟正黑體" panose="020B0604030504040204" pitchFamily="34" charset="-120"/>
                        </a:rPr>
                        <a:t>萬元以上</a:t>
                      </a:r>
                      <a:r>
                        <a:rPr lang="en-US" altLang="zh-TW" sz="1400" b="1" dirty="0">
                          <a:solidFill>
                            <a:srgbClr val="FF0000"/>
                          </a:solidFill>
                          <a:latin typeface="微軟正黑體" panose="020B0604030504040204" pitchFamily="34" charset="-120"/>
                          <a:ea typeface="微軟正黑體" panose="020B0604030504040204" pitchFamily="34" charset="-120"/>
                        </a:rPr>
                        <a:t>15</a:t>
                      </a:r>
                      <a:r>
                        <a:rPr lang="zh-TW" altLang="en-US" sz="1400" b="1" dirty="0">
                          <a:solidFill>
                            <a:srgbClr val="FF0000"/>
                          </a:solidFill>
                          <a:latin typeface="微軟正黑體" panose="020B0604030504040204" pitchFamily="34" charset="-120"/>
                          <a:ea typeface="微軟正黑體" panose="020B0604030504040204" pitchFamily="34" charset="-120"/>
                        </a:rPr>
                        <a:t>萬元以下</a:t>
                      </a:r>
                      <a:r>
                        <a:rPr lang="zh-TW" altLang="en-US" sz="1400" dirty="0">
                          <a:latin typeface="微軟正黑體" panose="020B0604030504040204" pitchFamily="34" charset="-120"/>
                          <a:ea typeface="微軟正黑體" panose="020B0604030504040204" pitchFamily="34" charset="-120"/>
                        </a:rPr>
                        <a:t>罰鍰。 </a:t>
                      </a:r>
                      <a:endParaRPr lang="en-US" altLang="zh-TW" sz="1400" dirty="0">
                        <a:latin typeface="微軟正黑體" panose="020B0604030504040204" pitchFamily="34" charset="-120"/>
                        <a:ea typeface="微軟正黑體" panose="020B0604030504040204" pitchFamily="34" charset="-120"/>
                      </a:endParaRPr>
                    </a:p>
                    <a:p>
                      <a:endParaRPr lang="en-US" altLang="zh-TW" sz="1400" dirty="0">
                        <a:latin typeface="微軟正黑體" panose="020B0604030504040204" pitchFamily="34" charset="-120"/>
                        <a:ea typeface="微軟正黑體" panose="020B0604030504040204" pitchFamily="34" charset="-120"/>
                      </a:endParaRPr>
                    </a:p>
                    <a:p>
                      <a:r>
                        <a:rPr lang="zh-TW" altLang="en-US" sz="1400" dirty="0">
                          <a:latin typeface="微軟正黑體" panose="020B0604030504040204" pitchFamily="34" charset="-120"/>
                          <a:ea typeface="微軟正黑體" panose="020B0604030504040204" pitchFamily="34" charset="-120"/>
                        </a:rPr>
                        <a:t>性別平等教育法第 </a:t>
                      </a:r>
                      <a:r>
                        <a:rPr lang="en-US" altLang="zh-TW" sz="1400" dirty="0">
                          <a:latin typeface="微軟正黑體" panose="020B0604030504040204" pitchFamily="34" charset="-120"/>
                          <a:ea typeface="微軟正黑體" panose="020B0604030504040204" pitchFamily="34" charset="-120"/>
                        </a:rPr>
                        <a:t>36-1 </a:t>
                      </a:r>
                      <a:r>
                        <a:rPr lang="zh-TW" altLang="en-US" sz="1400" dirty="0">
                          <a:latin typeface="微軟正黑體" panose="020B0604030504040204" pitchFamily="34" charset="-120"/>
                          <a:ea typeface="微軟正黑體" panose="020B0604030504040204" pitchFamily="34" charset="-120"/>
                        </a:rPr>
                        <a:t>條 </a:t>
                      </a:r>
                      <a:endParaRPr lang="en-US" altLang="zh-TW" sz="1400" dirty="0">
                        <a:latin typeface="微軟正黑體" panose="020B0604030504040204" pitchFamily="34" charset="-120"/>
                        <a:ea typeface="微軟正黑體" panose="020B0604030504040204" pitchFamily="34" charset="-120"/>
                      </a:endParaRPr>
                    </a:p>
                    <a:p>
                      <a:r>
                        <a:rPr lang="zh-TW" altLang="en-US" sz="1400" dirty="0">
                          <a:latin typeface="微軟正黑體" panose="020B0604030504040204" pitchFamily="34" charset="-120"/>
                          <a:ea typeface="微軟正黑體" panose="020B0604030504040204" pitchFamily="34" charset="-120"/>
                        </a:rPr>
                        <a:t>學校校長、教師、職員或工友違反第二十一條第一項所定疑似校園性 侵害事件之通報規定，</a:t>
                      </a:r>
                      <a:r>
                        <a:rPr lang="zh-TW" altLang="en-US" sz="1400" b="1" dirty="0">
                          <a:solidFill>
                            <a:srgbClr val="FF0000"/>
                          </a:solidFill>
                          <a:latin typeface="微軟正黑體" panose="020B0604030504040204" pitchFamily="34" charset="-120"/>
                          <a:ea typeface="微軟正黑體" panose="020B0604030504040204" pitchFamily="34" charset="-120"/>
                        </a:rPr>
                        <a:t>致再度發生</a:t>
                      </a:r>
                      <a:r>
                        <a:rPr lang="zh-TW" altLang="en-US" sz="1400" dirty="0">
                          <a:latin typeface="微軟正黑體" panose="020B0604030504040204" pitchFamily="34" charset="-120"/>
                          <a:ea typeface="微軟正黑體" panose="020B0604030504040204" pitchFamily="34" charset="-120"/>
                        </a:rPr>
                        <a:t>校園性侵害事件；或偽造、變造、湮滅或隱匿他人所犯校園性侵害事件之證據者，</a:t>
                      </a:r>
                      <a:r>
                        <a:rPr lang="zh-TW" altLang="en-US" sz="1400" b="1" dirty="0">
                          <a:solidFill>
                            <a:srgbClr val="FF0000"/>
                          </a:solidFill>
                          <a:latin typeface="微軟正黑體" panose="020B0604030504040204" pitchFamily="34" charset="-120"/>
                          <a:ea typeface="微軟正黑體" panose="020B0604030504040204" pitchFamily="34" charset="-120"/>
                        </a:rPr>
                        <a:t>應依法予以解聘或免職。</a:t>
                      </a:r>
                    </a:p>
                  </a:txBody>
                  <a:tcPr marL="68580" marR="68580" marT="34290" marB="34290"/>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265929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2960" y="286605"/>
            <a:ext cx="7543800" cy="1270188"/>
          </a:xfrm>
        </p:spPr>
        <p:txBody>
          <a:bodyPr>
            <a:normAutofit/>
          </a:bodyPr>
          <a:lstStyle/>
          <a:p>
            <a:r>
              <a:rPr lang="zh-TW" altLang="en-US" sz="2800" b="1" dirty="0"/>
              <a:t>實習遇到「性侵害、性騷擾、性霸凌」怎麼辦？</a:t>
            </a:r>
          </a:p>
        </p:txBody>
      </p:sp>
      <p:sp>
        <p:nvSpPr>
          <p:cNvPr id="3" name="內容版面配置區 2"/>
          <p:cNvSpPr>
            <a:spLocks noGrp="1"/>
          </p:cNvSpPr>
          <p:nvPr>
            <p:ph idx="1"/>
          </p:nvPr>
        </p:nvSpPr>
        <p:spPr/>
        <p:txBody>
          <a:bodyPr>
            <a:normAutofit/>
          </a:bodyPr>
          <a:lstStyle/>
          <a:p>
            <a:r>
              <a:rPr lang="en-US" altLang="zh-TW" sz="1800" b="1" dirty="0"/>
              <a:t>1.</a:t>
            </a:r>
            <a:r>
              <a:rPr lang="zh-TW" altLang="en-US" sz="1800" b="1" dirty="0"/>
              <a:t>確保安全：</a:t>
            </a:r>
            <a:endParaRPr lang="en-US" altLang="zh-TW" sz="1800" b="1" dirty="0"/>
          </a:p>
          <a:p>
            <a:pPr marL="471488" indent="0">
              <a:buNone/>
            </a:pPr>
            <a:r>
              <a:rPr lang="zh-TW" altLang="en-US" sz="1800" dirty="0"/>
              <a:t>自我冷靜，不激怒對方，明確而嚴肅的語氣拒絕，儘速進入明亮或人群眾多之處。</a:t>
            </a:r>
            <a:endParaRPr lang="en-US" altLang="zh-TW" sz="1800" dirty="0"/>
          </a:p>
          <a:p>
            <a:r>
              <a:rPr lang="en-US" altLang="zh-TW" sz="1800" b="1" dirty="0"/>
              <a:t>2.</a:t>
            </a:r>
            <a:r>
              <a:rPr lang="zh-TW" altLang="en-US" sz="1800" b="1" dirty="0"/>
              <a:t>尋求支持：</a:t>
            </a:r>
            <a:endParaRPr lang="en-US" altLang="zh-TW" sz="1800" b="1" dirty="0"/>
          </a:p>
          <a:p>
            <a:pPr marL="471488" indent="0">
              <a:buNone/>
            </a:pPr>
            <a:r>
              <a:rPr lang="zh-TW" altLang="en-US" sz="1800" dirty="0"/>
              <a:t>立刻向信任的人（同學、同事、老師或是家人）訴說您的遭遇，一方面可獲得他人的支持與瞭解，二來知悉者可成為您未來提起申訴時的間接證據。</a:t>
            </a:r>
            <a:endParaRPr lang="en-US" altLang="zh-TW" sz="1800" dirty="0"/>
          </a:p>
          <a:p>
            <a:r>
              <a:rPr lang="en-US" altLang="zh-TW" sz="1800" b="1" dirty="0"/>
              <a:t>3.</a:t>
            </a:r>
            <a:r>
              <a:rPr lang="zh-TW" altLang="en-US" sz="1800" b="1" dirty="0"/>
              <a:t>保全證據：次頁</a:t>
            </a:r>
            <a:endParaRPr lang="en-US" altLang="zh-TW" sz="1800" b="1" dirty="0"/>
          </a:p>
          <a:p>
            <a:endParaRPr lang="en-US" altLang="zh-TW" sz="1800" dirty="0"/>
          </a:p>
          <a:p>
            <a:endParaRPr lang="en-US" altLang="zh-TW" sz="1800" dirty="0"/>
          </a:p>
          <a:p>
            <a:endParaRPr lang="zh-TW" altLang="en-US" sz="1800" dirty="0"/>
          </a:p>
        </p:txBody>
      </p:sp>
    </p:spTree>
    <p:extLst>
      <p:ext uri="{BB962C8B-B14F-4D97-AF65-F5344CB8AC3E}">
        <p14:creationId xmlns:p14="http://schemas.microsoft.com/office/powerpoint/2010/main" val="5844623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000" b="1" dirty="0"/>
              <a:t>保全證據</a:t>
            </a:r>
          </a:p>
        </p:txBody>
      </p:sp>
      <p:sp>
        <p:nvSpPr>
          <p:cNvPr id="3" name="內容版面配置區 2"/>
          <p:cNvSpPr>
            <a:spLocks noGrp="1"/>
          </p:cNvSpPr>
          <p:nvPr>
            <p:ph idx="1"/>
          </p:nvPr>
        </p:nvSpPr>
        <p:spPr>
          <a:xfrm>
            <a:off x="508001" y="1844824"/>
            <a:ext cx="8240463" cy="3600400"/>
          </a:xfrm>
        </p:spPr>
        <p:txBody>
          <a:bodyPr>
            <a:normAutofit/>
          </a:bodyPr>
          <a:lstStyle/>
          <a:p>
            <a:r>
              <a:rPr lang="zh-TW" altLang="en-US" sz="2000" dirty="0"/>
              <a:t>為避免日後舉證困難，請留下證據。</a:t>
            </a:r>
            <a:endParaRPr lang="en-US" altLang="zh-TW" sz="2000" dirty="0"/>
          </a:p>
          <a:p>
            <a:r>
              <a:rPr lang="zh-TW" altLang="en-US" sz="2800" b="1" dirty="0">
                <a:solidFill>
                  <a:srgbClr val="FF0000"/>
                </a:solidFill>
              </a:rPr>
              <a:t>醫療紀錄：</a:t>
            </a:r>
            <a:r>
              <a:rPr lang="zh-TW" altLang="en-US" sz="2000" dirty="0"/>
              <a:t>醫院驗傷單</a:t>
            </a:r>
            <a:r>
              <a:rPr lang="en-US" altLang="zh-TW" sz="2000" dirty="0"/>
              <a:t>(</a:t>
            </a:r>
            <a:r>
              <a:rPr lang="zh-TW" altLang="en-US" sz="2000" dirty="0"/>
              <a:t>診斷證明</a:t>
            </a:r>
            <a:r>
              <a:rPr lang="en-US" altLang="zh-TW" sz="2000" dirty="0"/>
              <a:t>)</a:t>
            </a:r>
            <a:r>
              <a:rPr lang="zh-TW" altLang="en-US" sz="2000" dirty="0"/>
              <a:t>等。</a:t>
            </a:r>
            <a:endParaRPr lang="en-US" altLang="zh-TW" sz="2000" dirty="0"/>
          </a:p>
          <a:p>
            <a:r>
              <a:rPr lang="zh-TW" altLang="en-US" sz="2800" b="1" dirty="0">
                <a:solidFill>
                  <a:srgbClr val="FF0000"/>
                </a:solidFill>
              </a:rPr>
              <a:t>文字記錄：</a:t>
            </a:r>
            <a:r>
              <a:rPr lang="zh-TW" altLang="en-US" sz="2000" dirty="0"/>
              <a:t>紀錄下當時的人、事、時、地、物與在場人員。</a:t>
            </a:r>
            <a:endParaRPr lang="en-US" altLang="zh-TW" sz="2000" dirty="0"/>
          </a:p>
          <a:p>
            <a:r>
              <a:rPr lang="zh-TW" altLang="en-US" sz="2800" b="1" dirty="0">
                <a:solidFill>
                  <a:srgbClr val="FF0000"/>
                </a:solidFill>
              </a:rPr>
              <a:t>通訊軟體：</a:t>
            </a:r>
            <a:r>
              <a:rPr lang="zh-TW" altLang="en-US" sz="2000" dirty="0"/>
              <a:t>例如 </a:t>
            </a:r>
            <a:r>
              <a:rPr lang="en-US" altLang="zh-TW" sz="2000" dirty="0"/>
              <a:t>line</a:t>
            </a:r>
            <a:r>
              <a:rPr lang="zh-TW" altLang="en-US" sz="2000" dirty="0"/>
              <a:t>等等的通話紀錄，利用向對方表達您對這些事件的負面感受，以獲得對方的回應，同時保全這些文字訊息，作為未來進入性平或司法程序所需證物。</a:t>
            </a:r>
            <a:endParaRPr lang="en-US" altLang="zh-TW" sz="2000" dirty="0"/>
          </a:p>
          <a:p>
            <a:r>
              <a:rPr lang="zh-TW" altLang="en-US" sz="2800" b="1" dirty="0">
                <a:solidFill>
                  <a:srgbClr val="FF0000"/>
                </a:solidFill>
              </a:rPr>
              <a:t>其他：</a:t>
            </a:r>
            <a:r>
              <a:rPr lang="zh-TW" altLang="en-US" sz="2000" dirty="0"/>
              <a:t>可由司法人員協助取得監視影像</a:t>
            </a:r>
            <a:r>
              <a:rPr lang="en-US" altLang="zh-TW" sz="2000" dirty="0"/>
              <a:t>(</a:t>
            </a:r>
            <a:r>
              <a:rPr lang="zh-TW" altLang="en-US" sz="2000" dirty="0"/>
              <a:t>否則被覆蓋</a:t>
            </a:r>
            <a:r>
              <a:rPr lang="en-US" altLang="zh-TW" sz="2000" dirty="0"/>
              <a:t>)</a:t>
            </a:r>
            <a:r>
              <a:rPr lang="zh-TW" altLang="en-US" sz="2000" dirty="0"/>
              <a:t>。</a:t>
            </a:r>
            <a:endParaRPr lang="en-US" altLang="zh-TW" sz="2000" dirty="0"/>
          </a:p>
          <a:p>
            <a:endParaRPr lang="en-US" altLang="zh-TW" sz="2000" dirty="0"/>
          </a:p>
          <a:p>
            <a:endParaRPr lang="zh-TW" altLang="en-US" sz="1400" dirty="0"/>
          </a:p>
        </p:txBody>
      </p:sp>
    </p:spTree>
    <p:extLst>
      <p:ext uri="{BB962C8B-B14F-4D97-AF65-F5344CB8AC3E}">
        <p14:creationId xmlns:p14="http://schemas.microsoft.com/office/powerpoint/2010/main" val="42942161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b="1" dirty="0"/>
              <a:t>性侵害、性騷擾或性霸凌處理流程圖</a:t>
            </a:r>
            <a:r>
              <a:rPr lang="en-US" altLang="zh-TW" sz="3600" b="1" dirty="0"/>
              <a:t>/</a:t>
            </a:r>
            <a:r>
              <a:rPr lang="zh-TW" altLang="en-US" sz="3600" b="1" dirty="0"/>
              <a:t>告知單</a:t>
            </a:r>
          </a:p>
        </p:txBody>
      </p:sp>
      <p:pic>
        <p:nvPicPr>
          <p:cNvPr id="4" name="圖片 3"/>
          <p:cNvPicPr>
            <a:picLocks noChangeAspect="1"/>
          </p:cNvPicPr>
          <p:nvPr/>
        </p:nvPicPr>
        <p:blipFill>
          <a:blip r:embed="rId2"/>
          <a:stretch>
            <a:fillRect/>
          </a:stretch>
        </p:blipFill>
        <p:spPr>
          <a:xfrm>
            <a:off x="884785" y="1793850"/>
            <a:ext cx="2634031" cy="3516826"/>
          </a:xfrm>
          <a:prstGeom prst="rect">
            <a:avLst/>
          </a:prstGeom>
        </p:spPr>
      </p:pic>
      <p:sp>
        <p:nvSpPr>
          <p:cNvPr id="5" name="矩形 4"/>
          <p:cNvSpPr/>
          <p:nvPr/>
        </p:nvSpPr>
        <p:spPr>
          <a:xfrm>
            <a:off x="772191" y="5428115"/>
            <a:ext cx="3336344" cy="507831"/>
          </a:xfrm>
          <a:prstGeom prst="rect">
            <a:avLst/>
          </a:prstGeom>
        </p:spPr>
        <p:txBody>
          <a:bodyPr wrap="square">
            <a:spAutoFit/>
          </a:bodyPr>
          <a:lstStyle/>
          <a:p>
            <a:pPr defTabSz="342900" eaLnBrk="1" fontAlgn="auto" hangingPunct="1">
              <a:spcBef>
                <a:spcPts val="0"/>
              </a:spcBef>
              <a:spcAft>
                <a:spcPts val="0"/>
              </a:spcAft>
            </a:pPr>
            <a:r>
              <a:rPr kumimoji="0" lang="zh-TW" altLang="en-US" sz="1350" dirty="0">
                <a:solidFill>
                  <a:srgbClr val="FF0000"/>
                </a:solidFill>
                <a:latin typeface="Trebuchet MS" panose="020B0603020202020204"/>
                <a:ea typeface="微軟正黑體" panose="020B0604030504040204" pitchFamily="34" charset="-120"/>
              </a:rPr>
              <a:t>http://geec.hk.edu.tw/files/users_sharing/44/78_060870a8.pdf</a:t>
            </a:r>
            <a:endParaRPr kumimoji="0" lang="en-US" altLang="zh-TW" sz="1350" dirty="0">
              <a:solidFill>
                <a:srgbClr val="FF0000"/>
              </a:solidFill>
              <a:latin typeface="Trebuchet MS" panose="020B0603020202020204"/>
              <a:ea typeface="微軟正黑體" panose="020B0604030504040204" pitchFamily="34" charset="-120"/>
            </a:endParaRPr>
          </a:p>
        </p:txBody>
      </p:sp>
      <p:pic>
        <p:nvPicPr>
          <p:cNvPr id="6" name="圖片 5"/>
          <p:cNvPicPr>
            <a:picLocks noChangeAspect="1"/>
          </p:cNvPicPr>
          <p:nvPr/>
        </p:nvPicPr>
        <p:blipFill>
          <a:blip r:embed="rId3"/>
          <a:stretch>
            <a:fillRect/>
          </a:stretch>
        </p:blipFill>
        <p:spPr>
          <a:xfrm>
            <a:off x="4108535" y="1840631"/>
            <a:ext cx="2623705" cy="3721377"/>
          </a:xfrm>
          <a:prstGeom prst="rect">
            <a:avLst/>
          </a:prstGeom>
        </p:spPr>
      </p:pic>
    </p:spTree>
    <p:extLst>
      <p:ext uri="{BB962C8B-B14F-4D97-AF65-F5344CB8AC3E}">
        <p14:creationId xmlns:p14="http://schemas.microsoft.com/office/powerpoint/2010/main" val="979220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400" b="1" dirty="0"/>
              <a:t>實習期間碰到性騷擾怎麼辦？</a:t>
            </a:r>
          </a:p>
        </p:txBody>
      </p:sp>
      <p:sp>
        <p:nvSpPr>
          <p:cNvPr id="3" name="內容版面配置區 2"/>
          <p:cNvSpPr>
            <a:spLocks noGrp="1"/>
          </p:cNvSpPr>
          <p:nvPr>
            <p:ph idx="1"/>
          </p:nvPr>
        </p:nvSpPr>
        <p:spPr/>
        <p:txBody>
          <a:bodyPr/>
          <a:lstStyle/>
          <a:p>
            <a:pPr>
              <a:buFont typeface="Wingdings" panose="05000000000000000000" pitchFamily="2" charset="2"/>
              <a:buChar char="l"/>
            </a:pPr>
            <a:r>
              <a:rPr lang="zh-TW" altLang="en-US" sz="1800" dirty="0"/>
              <a:t>如果性騷擾您的人是實習單位合作的廠商，該怎麼辦？</a:t>
            </a:r>
            <a:endParaRPr lang="en-US" altLang="zh-TW" sz="1800" dirty="0"/>
          </a:p>
          <a:p>
            <a:pPr marL="272654" indent="0">
              <a:buNone/>
            </a:pPr>
            <a:r>
              <a:rPr lang="zh-TW" altLang="en-US" sz="1800" dirty="0"/>
              <a:t>請務必透過</a:t>
            </a:r>
            <a:r>
              <a:rPr lang="zh-TW" altLang="en-US" sz="1800" b="1" dirty="0"/>
              <a:t>導師</a:t>
            </a:r>
            <a:r>
              <a:rPr lang="zh-TW" altLang="en-US" sz="1800" dirty="0"/>
              <a:t>或是</a:t>
            </a:r>
            <a:r>
              <a:rPr lang="zh-TW" altLang="en-US" sz="1800" b="1" dirty="0"/>
              <a:t>負責的實習老師</a:t>
            </a:r>
            <a:r>
              <a:rPr lang="zh-TW" altLang="en-US" sz="1800" dirty="0"/>
              <a:t>向學校反映。</a:t>
            </a:r>
            <a:endParaRPr lang="en-US" altLang="zh-TW" sz="1800" dirty="0"/>
          </a:p>
          <a:p>
            <a:endParaRPr lang="en-US" altLang="zh-TW" sz="1800" dirty="0"/>
          </a:p>
          <a:p>
            <a:pPr>
              <a:buFont typeface="Wingdings" panose="05000000000000000000" pitchFamily="2" charset="2"/>
              <a:buChar char="l"/>
            </a:pPr>
            <a:r>
              <a:rPr lang="zh-TW" altLang="en-US" sz="1800" dirty="0"/>
              <a:t>會不會影響我的實習成績？</a:t>
            </a:r>
            <a:endParaRPr lang="en-US" altLang="zh-TW" sz="1800" dirty="0"/>
          </a:p>
          <a:p>
            <a:pPr marL="272654" indent="0">
              <a:buNone/>
            </a:pPr>
            <a:r>
              <a:rPr lang="zh-TW" altLang="en-US" sz="1800" dirty="0"/>
              <a:t>將視情況更改實習單位或其他處置，</a:t>
            </a:r>
            <a:r>
              <a:rPr lang="zh-TW" altLang="en-US" sz="1800" b="1" dirty="0"/>
              <a:t>不會</a:t>
            </a:r>
            <a:r>
              <a:rPr lang="zh-TW" altLang="en-US" sz="1800" dirty="0"/>
              <a:t>影響實習成績。</a:t>
            </a:r>
            <a:endParaRPr lang="zh-TW" altLang="en-US" dirty="0"/>
          </a:p>
        </p:txBody>
      </p:sp>
    </p:spTree>
    <p:extLst>
      <p:ext uri="{BB962C8B-B14F-4D97-AF65-F5344CB8AC3E}">
        <p14:creationId xmlns:p14="http://schemas.microsoft.com/office/powerpoint/2010/main" val="26842652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075240" cy="720633"/>
          </a:xfrm>
        </p:spPr>
        <p:txBody>
          <a:bodyPr>
            <a:noAutofit/>
          </a:bodyPr>
          <a:lstStyle/>
          <a:p>
            <a:pPr lvl="1" algn="ctr" rtl="0">
              <a:buClr>
                <a:schemeClr val="accent1"/>
              </a:buClr>
              <a:defRPr/>
            </a:pPr>
            <a:r>
              <a:rPr lang="zh-TW" altLang="en-US" sz="30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多媒體遊戲發展與應用系學生校外實習請假單</a:t>
            </a: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5</a:t>
            </a:fld>
            <a:endParaRPr lang="zh-TW" altLang="en-US"/>
          </a:p>
        </p:txBody>
      </p:sp>
      <p:pic>
        <p:nvPicPr>
          <p:cNvPr id="6" name="圖片 5" descr="一張含有 桌 的圖片&#10;&#10;自動產生的描述">
            <a:extLst>
              <a:ext uri="{FF2B5EF4-FFF2-40B4-BE49-F238E27FC236}">
                <a16:creationId xmlns:a16="http://schemas.microsoft.com/office/drawing/2014/main" id="{ED736436-656E-289B-C8F6-82FDC86AE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340768"/>
            <a:ext cx="6785305" cy="3787840"/>
          </a:xfrm>
          <a:prstGeom prst="rect">
            <a:avLst/>
          </a:prstGeom>
        </p:spPr>
      </p:pic>
    </p:spTree>
    <p:extLst>
      <p:ext uri="{BB962C8B-B14F-4D97-AF65-F5344CB8AC3E}">
        <p14:creationId xmlns:p14="http://schemas.microsoft.com/office/powerpoint/2010/main" val="39770973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6600" b="1" dirty="0"/>
              <a:t>Q</a:t>
            </a:r>
            <a:r>
              <a:rPr lang="zh-TW" altLang="en-US" sz="6600" b="1" dirty="0"/>
              <a:t>＆</a:t>
            </a:r>
            <a:r>
              <a:rPr lang="en-US" altLang="zh-TW" sz="6600" b="1" dirty="0"/>
              <a:t>A</a:t>
            </a:r>
            <a:endParaRPr lang="zh-TW" altLang="en-US" sz="6600" b="1" dirty="0"/>
          </a:p>
        </p:txBody>
      </p:sp>
      <p:sp>
        <p:nvSpPr>
          <p:cNvPr id="3" name="內容版面配置區 2"/>
          <p:cNvSpPr>
            <a:spLocks noGrp="1"/>
          </p:cNvSpPr>
          <p:nvPr>
            <p:ph idx="1"/>
          </p:nvPr>
        </p:nvSpPr>
        <p:spPr>
          <a:xfrm>
            <a:off x="508001" y="1919758"/>
            <a:ext cx="6447501" cy="3468515"/>
          </a:xfrm>
        </p:spPr>
        <p:txBody>
          <a:bodyPr>
            <a:normAutofit/>
          </a:bodyPr>
          <a:lstStyle/>
          <a:p>
            <a:r>
              <a:rPr lang="zh-TW" altLang="en-US" sz="1800" b="1" dirty="0"/>
              <a:t>性騷擾由誰來定義？</a:t>
            </a:r>
            <a:endParaRPr lang="en-US" altLang="zh-TW" sz="1800" b="1" dirty="0"/>
          </a:p>
          <a:p>
            <a:pPr marL="272654" indent="0">
              <a:buNone/>
            </a:pPr>
            <a:r>
              <a:rPr lang="zh-TW" altLang="en-US" sz="1800" dirty="0"/>
              <a:t>一個人的行為或言語究竟構不構成性騷擾，會隨著每個人的思想觀念、主觀感受，以及當下情境與人際互動而有所差異，即使只是輕微的動作或玩笑，但只要不受對方歡迎而且違反其意願的，都是性騷擾。也就是說，性騷擾之認定標準是以「接收者的主觀感受」來定義。</a:t>
            </a:r>
            <a:endParaRPr lang="en-US" altLang="zh-TW" sz="1800" dirty="0"/>
          </a:p>
          <a:p>
            <a:r>
              <a:rPr lang="zh-TW" altLang="en-US" sz="1800" b="1" dirty="0"/>
              <a:t>過度追求是否為性騷擾？</a:t>
            </a:r>
            <a:endParaRPr lang="en-US" altLang="zh-TW" sz="1800" b="1" dirty="0"/>
          </a:p>
          <a:p>
            <a:pPr marL="198835" indent="0">
              <a:buNone/>
              <a:tabLst>
                <a:tab pos="198835" algn="l"/>
              </a:tabLst>
            </a:pPr>
            <a:r>
              <a:rPr lang="zh-TW" altLang="en-US" sz="1800" dirty="0"/>
              <a:t>追求與性騷擾的界線在於該行為是否受歡迎。 追求是兩情相願的，性騷擾是有一方覺得違反其意願、而有不舒服的感受，並且足以影響其正常生活。 因此不受歡迎的過度追求，便有可能成為性騷擾。</a:t>
            </a:r>
          </a:p>
        </p:txBody>
      </p:sp>
    </p:spTree>
    <p:extLst>
      <p:ext uri="{BB962C8B-B14F-4D97-AF65-F5344CB8AC3E}">
        <p14:creationId xmlns:p14="http://schemas.microsoft.com/office/powerpoint/2010/main" val="38792928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340768"/>
            <a:ext cx="8312471" cy="4807956"/>
          </a:xfrm>
        </p:spPr>
        <p:txBody>
          <a:bodyPr>
            <a:noAutofit/>
          </a:bodyPr>
          <a:lstStyle/>
          <a:p>
            <a:r>
              <a:rPr lang="zh-TW" altLang="en-US" b="1" dirty="0"/>
              <a:t>一定是被騷擾者有意無意的引誘、衣著暴露、行為不檢，才會引來性騷擾</a:t>
            </a:r>
            <a:r>
              <a:rPr lang="en-US" altLang="zh-TW" b="1" dirty="0"/>
              <a:t>?</a:t>
            </a:r>
          </a:p>
          <a:p>
            <a:pPr marL="272654" indent="0">
              <a:buNone/>
            </a:pPr>
            <a:r>
              <a:rPr lang="zh-TW" altLang="en-US" sz="1500" dirty="0"/>
              <a:t>當然不是！許多人在一聽到性騷擾事件時，常會先問受害者的衣著或儀態是否比較性感？或是不是深夜仍在外行動？其實這樣的問題就落入了「責怪受害人」的迷思中！騷擾者也許無法控制性慾的發生，但絕對可以控制個人的行為，性騷擾是有意識的選擇與決定，而非單純的生物反應。此外被害者的外表和穿著，與性騷擾之間並無絕對的關係。無論受害者的外貌裝扮和性別氣質如何，每個人的人權都應該受到尊重，沒有誰的人身安全是有理由可以被侵犯的。</a:t>
            </a:r>
            <a:endParaRPr lang="en-US" altLang="zh-TW" sz="1500" dirty="0"/>
          </a:p>
          <a:p>
            <a:r>
              <a:rPr lang="zh-TW" altLang="en-US" sz="2400" b="1" dirty="0"/>
              <a:t>她</a:t>
            </a:r>
            <a:r>
              <a:rPr lang="en-US" altLang="zh-TW" sz="2400" b="1" dirty="0"/>
              <a:t>/</a:t>
            </a:r>
            <a:r>
              <a:rPr lang="zh-TW" altLang="en-US" sz="2400" b="1" dirty="0"/>
              <a:t>他沒有當場拒絕或反抗，所以不算性騷擾</a:t>
            </a:r>
            <a:r>
              <a:rPr lang="en-US" altLang="zh-TW" sz="2400" b="1" dirty="0"/>
              <a:t>?</a:t>
            </a:r>
          </a:p>
          <a:p>
            <a:pPr marL="272654" indent="0">
              <a:buNone/>
            </a:pPr>
            <a:r>
              <a:rPr lang="zh-TW" altLang="en-US" sz="1500" dirty="0"/>
              <a:t>當然不是！許多人會懷疑感覺受到騷擾的一方，當下為什麼不明白拒絕？這其實是因為性騷擾常發生在騷擾者有機可趁而受害者毫無防範的情形下，受害者當下的反應往往可能是「愣住了」，以致於措手不及去反應或無法相信對方會做出這樣的行為，而懷疑自己的判斷；或者情況發生在雙方因為權力關係不對等的情況下，較弱勢的一方即使感受到被侵犯，也很難直接拒絕或反抗。　　</a:t>
            </a:r>
          </a:p>
        </p:txBody>
      </p:sp>
    </p:spTree>
    <p:extLst>
      <p:ext uri="{BB962C8B-B14F-4D97-AF65-F5344CB8AC3E}">
        <p14:creationId xmlns:p14="http://schemas.microsoft.com/office/powerpoint/2010/main" val="36384761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1268760"/>
            <a:ext cx="8640960" cy="5112568"/>
          </a:xfrm>
        </p:spPr>
        <p:txBody>
          <a:bodyPr>
            <a:noAutofit/>
          </a:bodyPr>
          <a:lstStyle/>
          <a:p>
            <a:r>
              <a:rPr lang="zh-TW" altLang="en-US" sz="2800" b="1" dirty="0"/>
              <a:t>色狼一定都其貌不揚、穿著邋遢，或是病態的男人嗎？</a:t>
            </a:r>
            <a:endParaRPr lang="en-US" altLang="zh-TW" sz="2800" b="1" dirty="0"/>
          </a:p>
          <a:p>
            <a:pPr marL="272654" indent="0">
              <a:buNone/>
              <a:tabLst>
                <a:tab pos="272654" algn="l"/>
              </a:tabLst>
            </a:pPr>
            <a:r>
              <a:rPr lang="zh-TW" altLang="en-US" sz="1500" dirty="0"/>
              <a:t>不盡然如此！一般人常誤以為加害人都會把「不懷好意」寫在臉上，事實上色狼可能是其貌不揚、穿著邋遢，但也可能是英俊、美麗，打扮光鮮亮麗！色狼可能是男性，也可能是女性；可能是不同性別，也可能是同性別。</a:t>
            </a:r>
            <a:endParaRPr lang="en-US" altLang="zh-TW" sz="1500" dirty="0"/>
          </a:p>
          <a:p>
            <a:r>
              <a:rPr lang="zh-TW" altLang="en-US" sz="2800" b="1" dirty="0"/>
              <a:t>男性也會被性騷擾嗎？</a:t>
            </a:r>
            <a:endParaRPr lang="en-US" altLang="zh-TW" sz="2800" b="1" dirty="0"/>
          </a:p>
          <a:p>
            <a:pPr marL="272654" indent="0">
              <a:buNone/>
            </a:pPr>
            <a:r>
              <a:rPr lang="zh-TW" altLang="en-US" sz="1500" dirty="0"/>
              <a:t>雖然在現狀中仍是男性對女性騷擾的案件佔了大多數，但男性當然也有可能遭遇到不同樣態的性騷擾。尤其是跳脫傳統性別特質或具不同性取向的男性被性騷擾的案件，也是時有所聞。只是我們的社會往往要求男性要有保護自己的能力，同時也不鼓勵男生說出遭遇侵犯的經驗，因此有些男性在遭受騷擾之後，反而更難以對外尋求支援。</a:t>
            </a:r>
            <a:endParaRPr lang="en-US" altLang="zh-TW" sz="1500" dirty="0"/>
          </a:p>
          <a:p>
            <a:r>
              <a:rPr lang="zh-TW" altLang="en-US" sz="2800" b="1" dirty="0"/>
              <a:t>有沒有「同性之間」的性騷擾？</a:t>
            </a:r>
            <a:endParaRPr lang="en-US" altLang="zh-TW" sz="2800" b="1" dirty="0"/>
          </a:p>
          <a:p>
            <a:pPr marL="272654" indent="0">
              <a:buNone/>
              <a:tabLst>
                <a:tab pos="198835" algn="l"/>
                <a:tab pos="272654" algn="l"/>
              </a:tabLst>
            </a:pPr>
            <a:r>
              <a:rPr lang="zh-TW" altLang="en-US" sz="1500" dirty="0"/>
              <a:t>也有！許多人在聽到上述案例，也就是對所謂「陰柔氣質」男生的騷擾，就會直覺地去問「他是不是同性戀？」這裡要強調的是，不管被害人是不是同性戀，都不是造成性騷擾發生的理由！無論什麼樣的性別特質與性傾向，都是值得被尊重的。</a:t>
            </a:r>
            <a:endParaRPr lang="en-US" altLang="zh-TW" sz="1500" dirty="0"/>
          </a:p>
          <a:p>
            <a:endParaRPr lang="zh-TW" altLang="en-US" sz="1500" dirty="0"/>
          </a:p>
        </p:txBody>
      </p:sp>
    </p:spTree>
    <p:extLst>
      <p:ext uri="{BB962C8B-B14F-4D97-AF65-F5344CB8AC3E}">
        <p14:creationId xmlns:p14="http://schemas.microsoft.com/office/powerpoint/2010/main" val="12661326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07752" y="1268760"/>
            <a:ext cx="8528495" cy="4752527"/>
          </a:xfrm>
        </p:spPr>
        <p:txBody>
          <a:bodyPr>
            <a:noAutofit/>
          </a:bodyPr>
          <a:lstStyle/>
          <a:p>
            <a:r>
              <a:rPr lang="zh-TW" altLang="en-US" sz="2800" b="1" dirty="0"/>
              <a:t>性騷擾事件多發生在陌生人間</a:t>
            </a:r>
            <a:r>
              <a:rPr lang="en-US" altLang="zh-TW" sz="2800" b="1" dirty="0"/>
              <a:t>?</a:t>
            </a:r>
          </a:p>
          <a:p>
            <a:pPr marL="272654" indent="0">
              <a:buNone/>
            </a:pPr>
            <a:r>
              <a:rPr lang="zh-TW" altLang="en-US" sz="1500" dirty="0"/>
              <a:t>性騷擾事件同樣可能發生在熟識者之間，包括同學、長輩與晚輩、上司與下屬間。</a:t>
            </a:r>
            <a:br>
              <a:rPr lang="zh-TW" altLang="en-US" sz="1500" dirty="0"/>
            </a:br>
            <a:endParaRPr lang="en-US" altLang="zh-TW" sz="1500" dirty="0"/>
          </a:p>
          <a:p>
            <a:r>
              <a:rPr lang="zh-TW" altLang="en-US" b="1" dirty="0"/>
              <a:t>只要對方已經和自己有親吻、愛撫的行為，就表示他願意和我發生性關係！</a:t>
            </a:r>
            <a:endParaRPr lang="en-US" altLang="zh-TW" b="1" dirty="0"/>
          </a:p>
          <a:p>
            <a:pPr marL="272654" indent="0">
              <a:buNone/>
            </a:pPr>
            <a:r>
              <a:rPr lang="zh-TW" altLang="en-US" sz="1500" dirty="0"/>
              <a:t>每個人對自己的身體界線不同，有人願意和你親吻、撫摸，不等同於願意和自己發生性關係。不預設對方應該有什麼樣的反應，時時關心對方的感受，再做出適當的回應，並且保持相互尊重，作為進退的依據，是最好的方式。</a:t>
            </a:r>
          </a:p>
          <a:p>
            <a:r>
              <a:rPr lang="zh-TW" altLang="en-US" b="1" dirty="0"/>
              <a:t>約會關係或情人關係的兩人，可能發生性騷擾或性侵害嗎？</a:t>
            </a:r>
            <a:endParaRPr lang="en-US" altLang="zh-TW" b="1" dirty="0"/>
          </a:p>
          <a:p>
            <a:pPr marL="272654" indent="0">
              <a:buNone/>
            </a:pPr>
            <a:r>
              <a:rPr lang="zh-TW" altLang="en-US" sz="1500" dirty="0"/>
              <a:t>是的，不論朋友或是情人的關係有多親密，當性行為「違反另一方意願」時，就是一種「侵犯」。很多約會性侵害，都是因為觀念錯誤而發生，如總以為在約會中，當一方出現性行為的邀約，而另一方雖然不要，但沒有極力反抗時，就是代表默許；或認為當獻出自己的身體或滿足對方性需求，才能更證明對對方的真愛。</a:t>
            </a:r>
          </a:p>
        </p:txBody>
      </p:sp>
    </p:spTree>
    <p:extLst>
      <p:ext uri="{BB962C8B-B14F-4D97-AF65-F5344CB8AC3E}">
        <p14:creationId xmlns:p14="http://schemas.microsoft.com/office/powerpoint/2010/main" val="5119786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400" b="1" dirty="0"/>
              <a:t>補充資訊</a:t>
            </a:r>
          </a:p>
        </p:txBody>
      </p:sp>
      <p:sp>
        <p:nvSpPr>
          <p:cNvPr id="3" name="內容版面配置區 2"/>
          <p:cNvSpPr>
            <a:spLocks noGrp="1"/>
          </p:cNvSpPr>
          <p:nvPr>
            <p:ph idx="1"/>
          </p:nvPr>
        </p:nvSpPr>
        <p:spPr>
          <a:xfrm>
            <a:off x="508001" y="2158940"/>
            <a:ext cx="6447501" cy="2910580"/>
          </a:xfrm>
        </p:spPr>
        <p:txBody>
          <a:bodyPr>
            <a:normAutofit fontScale="92500" lnSpcReduction="10000"/>
          </a:bodyPr>
          <a:lstStyle/>
          <a:p>
            <a:r>
              <a:rPr lang="en-US" altLang="zh-TW" sz="1800" b="1" dirty="0"/>
              <a:t>1.</a:t>
            </a:r>
            <a:r>
              <a:rPr lang="zh-TW" altLang="en-US" sz="1800" b="1" dirty="0"/>
              <a:t>如何在手機上設定「緊急醫療資訊」</a:t>
            </a:r>
            <a:endParaRPr lang="en-US" altLang="zh-TW" sz="1800" b="1" dirty="0"/>
          </a:p>
          <a:p>
            <a:pPr marL="471488" indent="0">
              <a:buNone/>
              <a:tabLst>
                <a:tab pos="471488" algn="l"/>
              </a:tabLst>
            </a:pPr>
            <a:r>
              <a:rPr lang="zh-TW" altLang="en-US" sz="1800" dirty="0"/>
              <a:t>可參考</a:t>
            </a:r>
            <a:r>
              <a:rPr lang="en-US" altLang="zh-TW" sz="1800" dirty="0"/>
              <a:t>https://www.kocpc.com.tw/archives/304798</a:t>
            </a:r>
          </a:p>
          <a:p>
            <a:endParaRPr lang="en-US" altLang="zh-TW" sz="1800" dirty="0"/>
          </a:p>
          <a:p>
            <a:r>
              <a:rPr lang="en-US" altLang="zh-TW" sz="1800" b="1" dirty="0"/>
              <a:t>2.</a:t>
            </a:r>
            <a:r>
              <a:rPr lang="zh-TW" altLang="en-US" sz="1800" b="1" dirty="0"/>
              <a:t>手機「</a:t>
            </a:r>
            <a:r>
              <a:rPr lang="en-US" altLang="zh-TW" sz="1800" b="1" dirty="0">
                <a:solidFill>
                  <a:srgbClr val="FF0000"/>
                </a:solidFill>
              </a:rPr>
              <a:t>112</a:t>
            </a:r>
            <a:r>
              <a:rPr lang="zh-TW" altLang="en-US" sz="1800" b="1" dirty="0"/>
              <a:t>緊急救援專線」 </a:t>
            </a:r>
            <a:endParaRPr lang="en-US" altLang="zh-TW" sz="1800" b="1" dirty="0"/>
          </a:p>
          <a:p>
            <a:pPr marL="471488" indent="0">
              <a:buNone/>
            </a:pPr>
            <a:r>
              <a:rPr lang="zh-TW" altLang="en-US" sz="1800" dirty="0"/>
              <a:t>為行動電話緊急救難號碼，在全球各地有基地台訊號範圍處均可撥打。即使行動電話無</a:t>
            </a:r>
            <a:r>
              <a:rPr lang="en-US" altLang="zh-TW" sz="1800" dirty="0"/>
              <a:t>SIM</a:t>
            </a:r>
            <a:r>
              <a:rPr lang="zh-TW" altLang="en-US" sz="1800" dirty="0"/>
              <a:t>卡，只要尚有電力並在信號涵蓋範圍內，均可撥通。</a:t>
            </a:r>
            <a:endParaRPr lang="en-US" altLang="zh-TW" sz="1800" dirty="0"/>
          </a:p>
          <a:p>
            <a:pPr marL="471488" indent="0">
              <a:buNone/>
              <a:tabLst>
                <a:tab pos="471488" algn="l"/>
              </a:tabLst>
            </a:pPr>
            <a:r>
              <a:rPr lang="zh-TW" altLang="en-US" sz="1800" dirty="0"/>
              <a:t>「</a:t>
            </a:r>
            <a:r>
              <a:rPr lang="en-US" altLang="zh-TW" sz="1800" dirty="0"/>
              <a:t>112</a:t>
            </a:r>
            <a:r>
              <a:rPr lang="zh-TW" altLang="en-US" sz="1800" dirty="0"/>
              <a:t>」適用在緊急危難時，如果您持用手機所在位置收訊不佳，「</a:t>
            </a:r>
            <a:r>
              <a:rPr lang="en-US" altLang="zh-TW" sz="1800" dirty="0"/>
              <a:t>110</a:t>
            </a:r>
            <a:r>
              <a:rPr lang="zh-TW" altLang="en-US" sz="1800" dirty="0"/>
              <a:t>」、「</a:t>
            </a:r>
            <a:r>
              <a:rPr lang="en-US" altLang="zh-TW" sz="1800" dirty="0"/>
              <a:t>119</a:t>
            </a:r>
            <a:r>
              <a:rPr lang="zh-TW" altLang="en-US" sz="1800" dirty="0"/>
              <a:t>」都撥不通的時候使用。</a:t>
            </a:r>
            <a:endParaRPr lang="en-US" altLang="zh-TW" sz="1800" dirty="0"/>
          </a:p>
          <a:p>
            <a:endParaRPr lang="zh-TW" altLang="en-US" sz="1800" dirty="0"/>
          </a:p>
        </p:txBody>
      </p:sp>
    </p:spTree>
    <p:extLst>
      <p:ext uri="{BB962C8B-B14F-4D97-AF65-F5344CB8AC3E}">
        <p14:creationId xmlns:p14="http://schemas.microsoft.com/office/powerpoint/2010/main" val="11173984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700808"/>
            <a:ext cx="7560840" cy="2952328"/>
          </a:xfrm>
        </p:spPr>
        <p:txBody>
          <a:bodyPr anchor="ctr">
            <a:noAutofit/>
          </a:bodyPr>
          <a:lstStyle/>
          <a:p>
            <a:pPr>
              <a:lnSpc>
                <a:spcPct val="150000"/>
              </a:lnSpc>
            </a:pPr>
            <a:r>
              <a:rPr lang="zh-TW" altLang="en-US" sz="3600" b="1" dirty="0"/>
              <a:t>校安中心電話  </a:t>
            </a:r>
            <a:r>
              <a:rPr lang="en-US" altLang="zh-TW" sz="2400" b="1" dirty="0"/>
              <a:t>04-2633-8000</a:t>
            </a:r>
            <a:r>
              <a:rPr lang="zh-TW" altLang="en-US" sz="2400" b="1" dirty="0"/>
              <a:t> </a:t>
            </a:r>
            <a:r>
              <a:rPr lang="en-US" altLang="zh-TW" sz="2400" b="1" dirty="0"/>
              <a:t>(24</a:t>
            </a:r>
            <a:r>
              <a:rPr lang="zh-TW" altLang="en-US" sz="2400" b="1" dirty="0"/>
              <a:t>小時專線</a:t>
            </a:r>
            <a:r>
              <a:rPr lang="en-US" altLang="zh-TW" sz="2400" b="1" dirty="0"/>
              <a:t>)</a:t>
            </a:r>
            <a:br>
              <a:rPr lang="en-US" altLang="zh-TW" sz="2400" b="1" dirty="0"/>
            </a:br>
            <a:r>
              <a:rPr lang="zh-TW" altLang="en-US" sz="3600" b="1" dirty="0"/>
              <a:t>性平業務窗口  </a:t>
            </a:r>
            <a:r>
              <a:rPr lang="en-US" altLang="zh-TW" sz="2400" b="1" dirty="0"/>
              <a:t>04 2631-8652 </a:t>
            </a:r>
            <a:r>
              <a:rPr lang="zh-TW" altLang="en-US" sz="2400" b="1" dirty="0"/>
              <a:t>分機</a:t>
            </a:r>
            <a:r>
              <a:rPr lang="en-US" altLang="zh-TW" sz="2400" b="1" dirty="0"/>
              <a:t>1601</a:t>
            </a:r>
            <a:r>
              <a:rPr lang="zh-TW" altLang="en-US" sz="2100" b="1" dirty="0"/>
              <a:t/>
            </a:r>
            <a:br>
              <a:rPr lang="zh-TW" altLang="en-US" sz="2100" b="1" dirty="0"/>
            </a:br>
            <a:r>
              <a:rPr lang="zh-TW" altLang="en-US" sz="3600" b="1" dirty="0"/>
              <a:t>諮商輔導中心  </a:t>
            </a:r>
            <a:r>
              <a:rPr lang="en-US" altLang="zh-TW" sz="2400" b="1" dirty="0"/>
              <a:t>04 2631-8652 </a:t>
            </a:r>
            <a:r>
              <a:rPr lang="zh-TW" altLang="en-US" sz="2400" b="1" dirty="0"/>
              <a:t>分機</a:t>
            </a:r>
            <a:r>
              <a:rPr lang="en-US" altLang="zh-TW" sz="2400" b="1" dirty="0"/>
              <a:t>1471~1477</a:t>
            </a:r>
            <a:endParaRPr lang="zh-TW" altLang="en-US" sz="2400" b="1" dirty="0"/>
          </a:p>
        </p:txBody>
      </p:sp>
      <p:sp>
        <p:nvSpPr>
          <p:cNvPr id="3" name="Footer Placeholder 4">
            <a:extLst>
              <a:ext uri="{FF2B5EF4-FFF2-40B4-BE49-F238E27FC236}">
                <a16:creationId xmlns:a16="http://schemas.microsoft.com/office/drawing/2014/main" id="{8125B310-179E-7BFF-C367-4EA6A77F21DB}"/>
              </a:ext>
            </a:extLst>
          </p:cNvPr>
          <p:cNvSpPr txBox="1">
            <a:spLocks/>
          </p:cNvSpPr>
          <p:nvPr/>
        </p:nvSpPr>
        <p:spPr>
          <a:xfrm>
            <a:off x="-87515" y="6453336"/>
            <a:ext cx="3617103"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defRPr/>
            </a:pPr>
            <a:r>
              <a:rPr kumimoji="1" lang="zh-TW" altLang="en-US" sz="1400" b="1" i="0" u="none" strike="noStrike" kern="1200" cap="none" spc="0" normalizeH="0" baseline="0" dirty="0">
                <a:ln>
                  <a:noFill/>
                </a:ln>
                <a:solidFill>
                  <a:schemeClr val="bg1"/>
                </a:solidFill>
                <a:effectLst/>
                <a:uLnTx/>
                <a:uFillTx/>
                <a:latin typeface="微軟正黑體" panose="020B0604030504040204" pitchFamily="34" charset="-120"/>
                <a:ea typeface="微軟正黑體" panose="020B0604030504040204" pitchFamily="34" charset="-120"/>
                <a:cs typeface="+mn-cs"/>
              </a:rPr>
              <a:t> 弘光科技大學　多媒體遊戲發展與應用系</a:t>
            </a:r>
          </a:p>
        </p:txBody>
      </p:sp>
    </p:spTree>
    <p:extLst>
      <p:ext uri="{BB962C8B-B14F-4D97-AF65-F5344CB8AC3E}">
        <p14:creationId xmlns:p14="http://schemas.microsoft.com/office/powerpoint/2010/main" val="11234382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49275" y="-1179512"/>
            <a:ext cx="7586403" cy="3030088"/>
          </a:xfrm>
        </p:spPr>
        <p:txBody>
          <a:bodyPr>
            <a:normAutofit/>
          </a:bodyPr>
          <a:lstStyle/>
          <a:p>
            <a:r>
              <a:rPr lang="zh-TW" altLang="en-US" sz="5400" b="1" dirty="0"/>
              <a:t>警政署警政服務</a:t>
            </a:r>
            <a:r>
              <a:rPr lang="en-US" altLang="zh-TW" sz="5400" b="1" dirty="0"/>
              <a:t>APP</a:t>
            </a:r>
            <a:r>
              <a:rPr lang="zh-TW" altLang="en-US" sz="5400" b="1" dirty="0"/>
              <a:t>下載</a:t>
            </a:r>
            <a:r>
              <a:rPr lang="en-US" altLang="zh-TW" sz="5400" b="1" dirty="0"/>
              <a:t>:</a:t>
            </a:r>
            <a:br>
              <a:rPr lang="en-US" altLang="zh-TW" sz="5400" b="1" dirty="0"/>
            </a:br>
            <a:r>
              <a:rPr lang="en-US" altLang="zh-TW" sz="4000" b="1" dirty="0">
                <a:solidFill>
                  <a:srgbClr val="0000FF"/>
                </a:solidFill>
                <a:hlinkClick r:id="rId2">
                  <a:extLst>
                    <a:ext uri="{A12FA001-AC4F-418D-AE19-62706E023703}">
                      <ahyp:hlinkClr xmlns:ahyp="http://schemas.microsoft.com/office/drawing/2018/hyperlinkcolor" xmlns="" val="tx"/>
                    </a:ext>
                  </a:extLst>
                </a:hlinkClick>
              </a:rPr>
              <a:t>https://reurl.cc/xGOAE1</a:t>
            </a:r>
            <a:endParaRPr lang="zh-TW" altLang="en-US" sz="5400" b="1" dirty="0">
              <a:solidFill>
                <a:srgbClr val="0000FF"/>
              </a:solidFill>
            </a:endParaRPr>
          </a:p>
        </p:txBody>
      </p:sp>
      <p:sp>
        <p:nvSpPr>
          <p:cNvPr id="4" name="投影片編號版面配置區 3"/>
          <p:cNvSpPr>
            <a:spLocks noGrp="1"/>
          </p:cNvSpPr>
          <p:nvPr>
            <p:ph type="sldNum" sz="quarter" idx="12"/>
          </p:nvPr>
        </p:nvSpPr>
        <p:spPr/>
        <p:txBody>
          <a:bodyPr/>
          <a:lstStyle/>
          <a:p>
            <a:fld id="{39599808-9E9C-4940-B57D-6FA84D4AC50C}" type="slidenum">
              <a:rPr lang="zh-TW" altLang="en-US" smtClean="0"/>
              <a:pPr/>
              <a:t>56</a:t>
            </a:fld>
            <a:endParaRPr lang="zh-TW" altLang="en-US"/>
          </a:p>
        </p:txBody>
      </p:sp>
      <p:pic>
        <p:nvPicPr>
          <p:cNvPr id="1026" name="Picture 2" descr="iso  qrcode">
            <a:extLst>
              <a:ext uri="{FF2B5EF4-FFF2-40B4-BE49-F238E27FC236}">
                <a16:creationId xmlns:a16="http://schemas.microsoft.com/office/drawing/2014/main" id="{EFAFE349-EE0D-4021-86FA-5739F85A6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132856"/>
            <a:ext cx="3187601" cy="3187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Android qrcode">
            <a:extLst>
              <a:ext uri="{FF2B5EF4-FFF2-40B4-BE49-F238E27FC236}">
                <a16:creationId xmlns:a16="http://schemas.microsoft.com/office/drawing/2014/main" id="{A9D5439C-7D6B-4B2C-8782-1A6BAECC9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784" y="2132857"/>
            <a:ext cx="3187600" cy="318760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D179EE0-3AD9-4FC1-8367-D3FA9539074E}"/>
              </a:ext>
            </a:extLst>
          </p:cNvPr>
          <p:cNvSpPr txBox="1"/>
          <p:nvPr/>
        </p:nvSpPr>
        <p:spPr>
          <a:xfrm>
            <a:off x="1563273" y="5320457"/>
            <a:ext cx="2292285" cy="1477328"/>
          </a:xfrm>
          <a:prstGeom prst="rect">
            <a:avLst/>
          </a:prstGeom>
          <a:noFill/>
        </p:spPr>
        <p:txBody>
          <a:bodyPr wrap="square">
            <a:spAutoFit/>
          </a:bodyPr>
          <a:lstStyle/>
          <a:p>
            <a:pPr algn="ctr"/>
            <a:r>
              <a:rPr lang="en-US" altLang="zh-TW" sz="5400" b="1" spc="-50" dirty="0" err="1">
                <a:solidFill>
                  <a:schemeClr val="tx1">
                    <a:lumMod val="85000"/>
                    <a:lumOff val="15000"/>
                  </a:schemeClr>
                </a:solidFill>
                <a:latin typeface="+mj-lt"/>
                <a:ea typeface="微軟正黑體" panose="020B0604030504040204" pitchFamily="34" charset="-120"/>
                <a:cs typeface="+mj-cs"/>
              </a:rPr>
              <a:t>ios</a:t>
            </a:r>
            <a:r>
              <a:rPr lang="zh-TW" altLang="en-US" sz="5400" b="1" spc="-50" dirty="0">
                <a:solidFill>
                  <a:schemeClr val="tx1">
                    <a:lumMod val="85000"/>
                    <a:lumOff val="15000"/>
                  </a:schemeClr>
                </a:solidFill>
                <a:latin typeface="+mj-lt"/>
                <a:ea typeface="微軟正黑體" panose="020B0604030504040204" pitchFamily="34" charset="-120"/>
                <a:cs typeface="+mj-cs"/>
              </a:rPr>
              <a:t>版本</a:t>
            </a:r>
          </a:p>
          <a:p>
            <a:r>
              <a:rPr lang="zh-TW" altLang="en-US" dirty="0"/>
              <a:t/>
            </a:r>
            <a:br>
              <a:rPr lang="zh-TW" altLang="en-US" dirty="0"/>
            </a:br>
            <a:endParaRPr lang="zh-TW" altLang="en-US" dirty="0"/>
          </a:p>
        </p:txBody>
      </p:sp>
      <p:sp>
        <p:nvSpPr>
          <p:cNvPr id="13" name="文字方塊 12">
            <a:extLst>
              <a:ext uri="{FF2B5EF4-FFF2-40B4-BE49-F238E27FC236}">
                <a16:creationId xmlns:a16="http://schemas.microsoft.com/office/drawing/2014/main" id="{671BEA1F-D59F-41B9-9C4B-B3F794B7DEB7}"/>
              </a:ext>
            </a:extLst>
          </p:cNvPr>
          <p:cNvSpPr txBox="1"/>
          <p:nvPr/>
        </p:nvSpPr>
        <p:spPr>
          <a:xfrm>
            <a:off x="4555135" y="5320457"/>
            <a:ext cx="3758897" cy="1477328"/>
          </a:xfrm>
          <a:prstGeom prst="rect">
            <a:avLst/>
          </a:prstGeom>
          <a:noFill/>
        </p:spPr>
        <p:txBody>
          <a:bodyPr wrap="square">
            <a:spAutoFit/>
          </a:bodyPr>
          <a:lstStyle/>
          <a:p>
            <a:pPr algn="ctr"/>
            <a:r>
              <a:rPr lang="en-US" altLang="zh-TW" sz="5400" b="1" spc="-50" dirty="0">
                <a:solidFill>
                  <a:schemeClr val="tx1">
                    <a:lumMod val="85000"/>
                    <a:lumOff val="15000"/>
                  </a:schemeClr>
                </a:solidFill>
                <a:latin typeface="+mj-lt"/>
                <a:ea typeface="微軟正黑體" panose="020B0604030504040204" pitchFamily="34" charset="-120"/>
                <a:cs typeface="+mj-cs"/>
              </a:rPr>
              <a:t>Android</a:t>
            </a:r>
            <a:r>
              <a:rPr lang="zh-TW" altLang="en-US" sz="5400" b="1" spc="-50" dirty="0">
                <a:solidFill>
                  <a:schemeClr val="tx1">
                    <a:lumMod val="85000"/>
                    <a:lumOff val="15000"/>
                  </a:schemeClr>
                </a:solidFill>
                <a:latin typeface="+mj-lt"/>
                <a:ea typeface="微軟正黑體" panose="020B0604030504040204" pitchFamily="34" charset="-120"/>
                <a:cs typeface="+mj-cs"/>
              </a:rPr>
              <a:t>版本</a:t>
            </a:r>
          </a:p>
          <a:p>
            <a:r>
              <a:rPr lang="zh-TW" altLang="en-US" dirty="0"/>
              <a:t/>
            </a:r>
            <a:br>
              <a:rPr lang="zh-TW" altLang="en-US" dirty="0"/>
            </a:br>
            <a:endParaRPr lang="zh-TW" altLang="en-US" dirty="0"/>
          </a:p>
        </p:txBody>
      </p:sp>
      <p:sp>
        <p:nvSpPr>
          <p:cNvPr id="8" name="Footer Placeholder 4">
            <a:extLst>
              <a:ext uri="{FF2B5EF4-FFF2-40B4-BE49-F238E27FC236}">
                <a16:creationId xmlns:a16="http://schemas.microsoft.com/office/drawing/2014/main" id="{46AD11C0-09B3-6E8B-3B3B-B28DF7385189}"/>
              </a:ext>
            </a:extLst>
          </p:cNvPr>
          <p:cNvSpPr txBox="1">
            <a:spLocks/>
          </p:cNvSpPr>
          <p:nvPr/>
        </p:nvSpPr>
        <p:spPr>
          <a:xfrm>
            <a:off x="-87515" y="6440846"/>
            <a:ext cx="3617103"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defRPr/>
            </a:pPr>
            <a:r>
              <a:rPr kumimoji="1" lang="zh-TW" altLang="en-US" sz="1400" b="1" i="0" u="none" strike="noStrike" kern="1200" cap="none" spc="0" normalizeH="0" baseline="0" dirty="0">
                <a:ln>
                  <a:noFill/>
                </a:ln>
                <a:solidFill>
                  <a:schemeClr val="bg1"/>
                </a:solidFill>
                <a:effectLst/>
                <a:uLnTx/>
                <a:uFillTx/>
                <a:latin typeface="微軟正黑體" panose="020B0604030504040204" pitchFamily="34" charset="-120"/>
                <a:ea typeface="微軟正黑體" panose="020B0604030504040204" pitchFamily="34" charset="-120"/>
                <a:cs typeface="+mn-cs"/>
              </a:rPr>
              <a:t> 弘光科技大學　多媒體遊戲發展與應用系</a:t>
            </a:r>
          </a:p>
        </p:txBody>
      </p:sp>
    </p:spTree>
    <p:extLst>
      <p:ext uri="{BB962C8B-B14F-4D97-AF65-F5344CB8AC3E}">
        <p14:creationId xmlns:p14="http://schemas.microsoft.com/office/powerpoint/2010/main" val="28635896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265078" y="188640"/>
            <a:ext cx="8915434" cy="1656184"/>
          </a:xfrm>
        </p:spPr>
        <p:txBody>
          <a:bodyPr>
            <a:normAutofit/>
          </a:bodyPr>
          <a:lstStyle/>
          <a:p>
            <a:pPr>
              <a:lnSpc>
                <a:spcPct val="100000"/>
              </a:lnSpc>
            </a:pPr>
            <a:r>
              <a:rPr lang="zh-TW" altLang="en-US" sz="2200" b="1" spc="-50" dirty="0">
                <a:solidFill>
                  <a:schemeClr val="tx1">
                    <a:lumMod val="85000"/>
                    <a:lumOff val="15000"/>
                  </a:schemeClr>
                </a:solidFill>
                <a:cs typeface="+mj-cs"/>
              </a:rPr>
              <a:t>守護安全註冊使用程序</a:t>
            </a:r>
            <a:endParaRPr lang="en-US" altLang="zh-TW" sz="2200" b="1" spc="-50" dirty="0">
              <a:solidFill>
                <a:schemeClr val="tx1">
                  <a:lumMod val="85000"/>
                  <a:lumOff val="15000"/>
                </a:schemeClr>
              </a:solidFill>
              <a:cs typeface="+mj-cs"/>
            </a:endParaRPr>
          </a:p>
          <a:p>
            <a:pPr>
              <a:lnSpc>
                <a:spcPct val="100000"/>
              </a:lnSpc>
            </a:pPr>
            <a:r>
              <a:rPr lang="zh-TW" altLang="en-US" sz="1400" b="1" spc="-50" dirty="0">
                <a:solidFill>
                  <a:schemeClr val="tx1">
                    <a:lumMod val="85000"/>
                    <a:lumOff val="15000"/>
                  </a:schemeClr>
                </a:solidFill>
                <a:cs typeface="+mj-cs"/>
              </a:rPr>
              <a:t> </a:t>
            </a:r>
            <a:r>
              <a:rPr lang="en-US" altLang="zh-TW" sz="1400" b="1" spc="-50" dirty="0">
                <a:solidFill>
                  <a:schemeClr val="tx1">
                    <a:lumMod val="85000"/>
                    <a:lumOff val="15000"/>
                  </a:schemeClr>
                </a:solidFill>
                <a:cs typeface="+mj-cs"/>
              </a:rPr>
              <a:t>1. </a:t>
            </a:r>
            <a:r>
              <a:rPr lang="zh-TW" altLang="en-US" sz="1400" b="1" spc="-50" dirty="0">
                <a:solidFill>
                  <a:schemeClr val="tx1">
                    <a:lumMod val="85000"/>
                    <a:lumOff val="15000"/>
                  </a:schemeClr>
                </a:solidFill>
                <a:cs typeface="+mj-cs"/>
              </a:rPr>
              <a:t>於 </a:t>
            </a:r>
            <a:r>
              <a:rPr lang="en-US" altLang="zh-TW" sz="1400" b="1" spc="-50" dirty="0">
                <a:solidFill>
                  <a:schemeClr val="tx1">
                    <a:lumMod val="85000"/>
                    <a:lumOff val="15000"/>
                  </a:schemeClr>
                </a:solidFill>
                <a:cs typeface="+mj-cs"/>
              </a:rPr>
              <a:t>App </a:t>
            </a:r>
            <a:r>
              <a:rPr lang="zh-TW" altLang="en-US" sz="1400" b="1" spc="-50" dirty="0">
                <a:solidFill>
                  <a:schemeClr val="tx1">
                    <a:lumMod val="85000"/>
                    <a:lumOff val="15000"/>
                  </a:schemeClr>
                </a:solidFill>
                <a:cs typeface="+mj-cs"/>
              </a:rPr>
              <a:t>首頁點選「守護安全」，按「註冊」鍵，輸入個人資訊並同意遵守「守護安全服務 定意書」，按下註冊鍵。</a:t>
            </a:r>
            <a:endParaRPr lang="en-US" altLang="zh-TW" sz="1400" b="1" spc="-50" dirty="0">
              <a:solidFill>
                <a:schemeClr val="tx1">
                  <a:lumMod val="85000"/>
                  <a:lumOff val="15000"/>
                </a:schemeClr>
              </a:solidFill>
              <a:cs typeface="+mj-cs"/>
            </a:endParaRPr>
          </a:p>
          <a:p>
            <a:pPr>
              <a:lnSpc>
                <a:spcPct val="100000"/>
              </a:lnSpc>
            </a:pPr>
            <a:r>
              <a:rPr lang="zh-TW" altLang="en-US" sz="1400" b="1" spc="-50" dirty="0">
                <a:solidFill>
                  <a:schemeClr val="tx1">
                    <a:lumMod val="85000"/>
                    <a:lumOff val="15000"/>
                  </a:schemeClr>
                </a:solidFill>
                <a:cs typeface="+mj-cs"/>
              </a:rPr>
              <a:t> </a:t>
            </a:r>
            <a:r>
              <a:rPr lang="en-US" altLang="zh-TW" sz="1400" b="1" spc="-50" dirty="0">
                <a:solidFill>
                  <a:schemeClr val="tx1">
                    <a:lumMod val="85000"/>
                    <a:lumOff val="15000"/>
                  </a:schemeClr>
                </a:solidFill>
                <a:cs typeface="+mj-cs"/>
              </a:rPr>
              <a:t>2. </a:t>
            </a:r>
            <a:r>
              <a:rPr lang="zh-TW" altLang="en-US" sz="1400" b="1" spc="-50" dirty="0">
                <a:solidFill>
                  <a:schemeClr val="tx1">
                    <a:lumMod val="85000"/>
                    <a:lumOff val="15000"/>
                  </a:schemeClr>
                </a:solidFill>
                <a:cs typeface="+mj-cs"/>
              </a:rPr>
              <a:t>點選「開通帳號」，系統將會自動寄送開通碼簡訊，依簡訊內開通碼輸入後，完成帳號</a:t>
            </a:r>
          </a:p>
        </p:txBody>
      </p:sp>
      <p:sp>
        <p:nvSpPr>
          <p:cNvPr id="4" name="投影片編號版面配置區 3"/>
          <p:cNvSpPr>
            <a:spLocks noGrp="1"/>
          </p:cNvSpPr>
          <p:nvPr>
            <p:ph type="sldNum" sz="quarter" idx="12"/>
          </p:nvPr>
        </p:nvSpPr>
        <p:spPr/>
        <p:txBody>
          <a:bodyPr/>
          <a:lstStyle/>
          <a:p>
            <a:fld id="{39599808-9E9C-4940-B57D-6FA84D4AC50C}" type="slidenum">
              <a:rPr lang="zh-TW" altLang="en-US" smtClean="0"/>
              <a:pPr/>
              <a:t>57</a:t>
            </a:fld>
            <a:endParaRPr lang="zh-TW" altLang="en-US"/>
          </a:p>
        </p:txBody>
      </p:sp>
      <p:pic>
        <p:nvPicPr>
          <p:cNvPr id="5" name="圖片 4"/>
          <p:cNvPicPr>
            <a:picLocks noChangeAspect="1"/>
          </p:cNvPicPr>
          <p:nvPr/>
        </p:nvPicPr>
        <p:blipFill>
          <a:blip r:embed="rId2"/>
          <a:stretch>
            <a:fillRect/>
          </a:stretch>
        </p:blipFill>
        <p:spPr>
          <a:xfrm>
            <a:off x="577546" y="1619672"/>
            <a:ext cx="8301376" cy="4442078"/>
          </a:xfrm>
          <a:prstGeom prst="rect">
            <a:avLst/>
          </a:prstGeom>
        </p:spPr>
      </p:pic>
      <p:sp>
        <p:nvSpPr>
          <p:cNvPr id="6" name="Footer Placeholder 4">
            <a:extLst>
              <a:ext uri="{FF2B5EF4-FFF2-40B4-BE49-F238E27FC236}">
                <a16:creationId xmlns:a16="http://schemas.microsoft.com/office/drawing/2014/main" id="{C52A79B3-801A-A17A-DFD5-3EF0B3839B13}"/>
              </a:ext>
            </a:extLst>
          </p:cNvPr>
          <p:cNvSpPr txBox="1">
            <a:spLocks/>
          </p:cNvSpPr>
          <p:nvPr/>
        </p:nvSpPr>
        <p:spPr>
          <a:xfrm>
            <a:off x="-87515" y="6440846"/>
            <a:ext cx="3617103"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defRPr/>
            </a:pPr>
            <a:r>
              <a:rPr kumimoji="1" lang="zh-TW" altLang="en-US" sz="1400" b="1" i="0" u="none" strike="noStrike" kern="1200" cap="none" spc="0" normalizeH="0" baseline="0" dirty="0">
                <a:ln>
                  <a:noFill/>
                </a:ln>
                <a:solidFill>
                  <a:schemeClr val="bg1"/>
                </a:solidFill>
                <a:effectLst/>
                <a:uLnTx/>
                <a:uFillTx/>
                <a:latin typeface="微軟正黑體" panose="020B0604030504040204" pitchFamily="34" charset="-120"/>
                <a:ea typeface="微軟正黑體" panose="020B0604030504040204" pitchFamily="34" charset="-120"/>
                <a:cs typeface="+mn-cs"/>
              </a:rPr>
              <a:t> 弘光科技大學　多媒體遊戲發展與應用系</a:t>
            </a:r>
          </a:p>
        </p:txBody>
      </p:sp>
    </p:spTree>
    <p:extLst>
      <p:ext uri="{BB962C8B-B14F-4D97-AF65-F5344CB8AC3E}">
        <p14:creationId xmlns:p14="http://schemas.microsoft.com/office/powerpoint/2010/main" val="7315874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60223" y="404664"/>
            <a:ext cx="7543800" cy="1143000"/>
          </a:xfrm>
        </p:spPr>
        <p:txBody>
          <a:bodyPr>
            <a:normAutofit fontScale="92500"/>
          </a:bodyPr>
          <a:lstStyle/>
          <a:p>
            <a:r>
              <a:rPr lang="zh-TW" altLang="en-US" b="1" spc="-50" dirty="0">
                <a:solidFill>
                  <a:schemeClr val="tx1">
                    <a:lumMod val="85000"/>
                    <a:lumOff val="15000"/>
                  </a:schemeClr>
                </a:solidFill>
                <a:cs typeface="+mj-cs"/>
              </a:rPr>
              <a:t>點選「開通帳號」，系統將會自動寄送開通碼簡訊，</a:t>
            </a:r>
            <a:endParaRPr lang="en-US" altLang="zh-TW" b="1" spc="-50" dirty="0">
              <a:solidFill>
                <a:schemeClr val="tx1">
                  <a:lumMod val="85000"/>
                  <a:lumOff val="15000"/>
                </a:schemeClr>
              </a:solidFill>
              <a:cs typeface="+mj-cs"/>
            </a:endParaRPr>
          </a:p>
          <a:p>
            <a:r>
              <a:rPr lang="zh-TW" altLang="en-US" b="1" spc="-50" dirty="0">
                <a:solidFill>
                  <a:schemeClr val="tx1">
                    <a:lumMod val="85000"/>
                    <a:lumOff val="15000"/>
                  </a:schemeClr>
                </a:solidFill>
                <a:cs typeface="+mj-cs"/>
              </a:rPr>
              <a:t>依簡訊內開通碼輸入後，完成帳號開 通即可使用本項服務。</a:t>
            </a:r>
          </a:p>
        </p:txBody>
      </p:sp>
      <p:sp>
        <p:nvSpPr>
          <p:cNvPr id="4" name="投影片編號版面配置區 3"/>
          <p:cNvSpPr>
            <a:spLocks noGrp="1"/>
          </p:cNvSpPr>
          <p:nvPr>
            <p:ph type="sldNum" sz="quarter" idx="12"/>
          </p:nvPr>
        </p:nvSpPr>
        <p:spPr/>
        <p:txBody>
          <a:bodyPr/>
          <a:lstStyle/>
          <a:p>
            <a:fld id="{39599808-9E9C-4940-B57D-6FA84D4AC50C}" type="slidenum">
              <a:rPr lang="zh-TW" altLang="en-US" smtClean="0"/>
              <a:pPr/>
              <a:t>58</a:t>
            </a:fld>
            <a:endParaRPr lang="zh-TW" altLang="en-US"/>
          </a:p>
        </p:txBody>
      </p:sp>
      <p:pic>
        <p:nvPicPr>
          <p:cNvPr id="5" name="圖片 4"/>
          <p:cNvPicPr>
            <a:picLocks noChangeAspect="1"/>
          </p:cNvPicPr>
          <p:nvPr/>
        </p:nvPicPr>
        <p:blipFill>
          <a:blip r:embed="rId2"/>
          <a:stretch>
            <a:fillRect/>
          </a:stretch>
        </p:blipFill>
        <p:spPr>
          <a:xfrm>
            <a:off x="179512" y="1516375"/>
            <a:ext cx="8729724" cy="4392488"/>
          </a:xfrm>
          <a:prstGeom prst="rect">
            <a:avLst/>
          </a:prstGeom>
        </p:spPr>
      </p:pic>
      <p:sp>
        <p:nvSpPr>
          <p:cNvPr id="6" name="Footer Placeholder 4">
            <a:extLst>
              <a:ext uri="{FF2B5EF4-FFF2-40B4-BE49-F238E27FC236}">
                <a16:creationId xmlns:a16="http://schemas.microsoft.com/office/drawing/2014/main" id="{6A0622C3-4F4F-BE45-17E5-A801C791BE75}"/>
              </a:ext>
            </a:extLst>
          </p:cNvPr>
          <p:cNvSpPr txBox="1">
            <a:spLocks/>
          </p:cNvSpPr>
          <p:nvPr/>
        </p:nvSpPr>
        <p:spPr>
          <a:xfrm>
            <a:off x="-87515" y="6440846"/>
            <a:ext cx="3617103"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defRPr/>
            </a:pPr>
            <a:r>
              <a:rPr kumimoji="1" lang="zh-TW" altLang="en-US" sz="1400" b="1" i="0" u="none" strike="noStrike" kern="1200" cap="none" spc="0" normalizeH="0" baseline="0" dirty="0">
                <a:ln>
                  <a:noFill/>
                </a:ln>
                <a:solidFill>
                  <a:schemeClr val="bg1"/>
                </a:solidFill>
                <a:effectLst/>
                <a:uLnTx/>
                <a:uFillTx/>
                <a:latin typeface="微軟正黑體" panose="020B0604030504040204" pitchFamily="34" charset="-120"/>
                <a:ea typeface="微軟正黑體" panose="020B0604030504040204" pitchFamily="34" charset="-120"/>
                <a:cs typeface="+mn-cs"/>
              </a:rPr>
              <a:t> 弘光科技大學　多媒體遊戲發展與應用系</a:t>
            </a:r>
          </a:p>
        </p:txBody>
      </p:sp>
    </p:spTree>
    <p:extLst>
      <p:ext uri="{BB962C8B-B14F-4D97-AF65-F5344CB8AC3E}">
        <p14:creationId xmlns:p14="http://schemas.microsoft.com/office/powerpoint/2010/main" val="20231207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93026" y="332656"/>
            <a:ext cx="7543800" cy="1143000"/>
          </a:xfrm>
        </p:spPr>
        <p:txBody>
          <a:bodyPr>
            <a:normAutofit/>
          </a:bodyPr>
          <a:lstStyle/>
          <a:p>
            <a:r>
              <a:rPr lang="en-US" altLang="zh-TW" sz="2800" b="1" spc="-50" dirty="0">
                <a:solidFill>
                  <a:schemeClr val="tx1">
                    <a:lumMod val="85000"/>
                    <a:lumOff val="15000"/>
                  </a:schemeClr>
                </a:solidFill>
                <a:cs typeface="+mj-cs"/>
              </a:rPr>
              <a:t>3. </a:t>
            </a:r>
            <a:r>
              <a:rPr lang="zh-TW" altLang="en-US" sz="2800" b="1" spc="-50" dirty="0">
                <a:solidFill>
                  <a:schemeClr val="tx1">
                    <a:lumMod val="85000"/>
                    <a:lumOff val="15000"/>
                  </a:schemeClr>
                </a:solidFill>
                <a:cs typeface="+mj-cs"/>
              </a:rPr>
              <a:t>按下定位狀態，並輸入活動資訊後，按下開始定位記錄，即可由系統記錄使用者移動軌跡。</a:t>
            </a:r>
          </a:p>
        </p:txBody>
      </p:sp>
      <p:sp>
        <p:nvSpPr>
          <p:cNvPr id="4" name="投影片編號版面配置區 3"/>
          <p:cNvSpPr>
            <a:spLocks noGrp="1"/>
          </p:cNvSpPr>
          <p:nvPr>
            <p:ph type="sldNum" sz="quarter" idx="12"/>
          </p:nvPr>
        </p:nvSpPr>
        <p:spPr/>
        <p:txBody>
          <a:bodyPr/>
          <a:lstStyle/>
          <a:p>
            <a:fld id="{39599808-9E9C-4940-B57D-6FA84D4AC50C}" type="slidenum">
              <a:rPr lang="zh-TW" altLang="en-US" smtClean="0"/>
              <a:pPr/>
              <a:t>59</a:t>
            </a:fld>
            <a:endParaRPr lang="zh-TW" altLang="en-US"/>
          </a:p>
        </p:txBody>
      </p:sp>
      <p:pic>
        <p:nvPicPr>
          <p:cNvPr id="5" name="圖片 4"/>
          <p:cNvPicPr>
            <a:picLocks noChangeAspect="1"/>
          </p:cNvPicPr>
          <p:nvPr/>
        </p:nvPicPr>
        <p:blipFill>
          <a:blip r:embed="rId2"/>
          <a:stretch>
            <a:fillRect/>
          </a:stretch>
        </p:blipFill>
        <p:spPr>
          <a:xfrm>
            <a:off x="18308" y="1340768"/>
            <a:ext cx="9096943" cy="4512199"/>
          </a:xfrm>
          <a:prstGeom prst="rect">
            <a:avLst/>
          </a:prstGeom>
        </p:spPr>
      </p:pic>
      <p:sp>
        <p:nvSpPr>
          <p:cNvPr id="6" name="Footer Placeholder 4">
            <a:extLst>
              <a:ext uri="{FF2B5EF4-FFF2-40B4-BE49-F238E27FC236}">
                <a16:creationId xmlns:a16="http://schemas.microsoft.com/office/drawing/2014/main" id="{175F468C-3F81-2D8B-7435-1E4BD0870DFB}"/>
              </a:ext>
            </a:extLst>
          </p:cNvPr>
          <p:cNvSpPr txBox="1">
            <a:spLocks/>
          </p:cNvSpPr>
          <p:nvPr/>
        </p:nvSpPr>
        <p:spPr>
          <a:xfrm>
            <a:off x="-87515" y="6440846"/>
            <a:ext cx="3617103"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defRPr/>
            </a:pPr>
            <a:r>
              <a:rPr kumimoji="1" lang="zh-TW" altLang="en-US" sz="1400" b="1" i="0" u="none" strike="noStrike" kern="1200" cap="none" spc="0" normalizeH="0" baseline="0" dirty="0">
                <a:ln>
                  <a:noFill/>
                </a:ln>
                <a:solidFill>
                  <a:schemeClr val="bg1"/>
                </a:solidFill>
                <a:effectLst/>
                <a:uLnTx/>
                <a:uFillTx/>
                <a:latin typeface="微軟正黑體" panose="020B0604030504040204" pitchFamily="34" charset="-120"/>
                <a:ea typeface="微軟正黑體" panose="020B0604030504040204" pitchFamily="34" charset="-120"/>
                <a:cs typeface="+mn-cs"/>
              </a:rPr>
              <a:t> 弘光科技大學　多媒體遊戲發展與應用系</a:t>
            </a:r>
          </a:p>
        </p:txBody>
      </p:sp>
    </p:spTree>
    <p:extLst>
      <p:ext uri="{BB962C8B-B14F-4D97-AF65-F5344CB8AC3E}">
        <p14:creationId xmlns:p14="http://schemas.microsoft.com/office/powerpoint/2010/main" val="7724643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634082"/>
          </a:xfrm>
        </p:spPr>
        <p:txBody>
          <a:bodyPr>
            <a:noAutofit/>
          </a:bodyPr>
          <a:lstStyle/>
          <a:p>
            <a:pPr lvl="1" algn="ctr" rtl="0">
              <a:buClr>
                <a:schemeClr val="accent1"/>
              </a:buClr>
              <a:defRPr/>
            </a:pPr>
            <a:r>
              <a:rPr lang="zh-TW" altLang="en-US" sz="40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合約書用印範本</a:t>
            </a: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6</a:t>
            </a:fld>
            <a:endParaRPr lang="zh-TW" altLang="en-US"/>
          </a:p>
        </p:txBody>
      </p:sp>
      <p:grpSp>
        <p:nvGrpSpPr>
          <p:cNvPr id="11" name="群組 10"/>
          <p:cNvGrpSpPr/>
          <p:nvPr/>
        </p:nvGrpSpPr>
        <p:grpSpPr>
          <a:xfrm>
            <a:off x="612370" y="908720"/>
            <a:ext cx="7127982" cy="5688632"/>
            <a:chOff x="612370" y="908720"/>
            <a:chExt cx="7127982" cy="5688632"/>
          </a:xfrm>
        </p:grpSpPr>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t="6165" b="2584"/>
            <a:stretch/>
          </p:blipFill>
          <p:spPr>
            <a:xfrm>
              <a:off x="1873716" y="908720"/>
              <a:ext cx="5218564" cy="5688632"/>
            </a:xfrm>
            <a:prstGeom prst="rect">
              <a:avLst/>
            </a:prstGeom>
          </p:spPr>
        </p:pic>
        <p:sp>
          <p:nvSpPr>
            <p:cNvPr id="6" name="文字方塊 93"/>
            <p:cNvSpPr txBox="1"/>
            <p:nvPr/>
          </p:nvSpPr>
          <p:spPr>
            <a:xfrm>
              <a:off x="5292080" y="3933056"/>
              <a:ext cx="2448272" cy="10081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zh-TW" sz="4800" kern="100" dirty="0">
                  <a:solidFill>
                    <a:schemeClr val="tx1"/>
                  </a:solidFill>
                  <a:effectLst/>
                  <a:highlight>
                    <a:srgbClr val="FFFF00"/>
                  </a:highlight>
                  <a:latin typeface="Times New Roman" panose="02020603050405020304" pitchFamily="18" charset="0"/>
                  <a:ea typeface="微軟正黑體" panose="020B0604030504040204" pitchFamily="34" charset="-120"/>
                </a:rPr>
                <a:t>範例</a:t>
              </a:r>
              <a:endParaRPr lang="zh-TW" sz="1200" kern="100" dirty="0">
                <a:solidFill>
                  <a:schemeClr val="tx1"/>
                </a:solidFill>
                <a:effectLst/>
                <a:highlight>
                  <a:srgbClr val="FFFF00"/>
                </a:highlight>
                <a:latin typeface="Times New Roman" panose="02020603050405020304" pitchFamily="18" charset="0"/>
                <a:ea typeface="微軟正黑體" panose="020B0604030504040204" pitchFamily="34" charset="-120"/>
              </a:endParaRPr>
            </a:p>
          </p:txBody>
        </p:sp>
        <p:sp>
          <p:nvSpPr>
            <p:cNvPr id="8" name="文字方塊 93"/>
            <p:cNvSpPr txBox="1"/>
            <p:nvPr/>
          </p:nvSpPr>
          <p:spPr>
            <a:xfrm>
              <a:off x="612370" y="5013176"/>
              <a:ext cx="2522692" cy="93610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zh-TW" altLang="en-US" sz="4800" kern="100" dirty="0">
                  <a:solidFill>
                    <a:schemeClr val="tx1"/>
                  </a:solidFill>
                  <a:highlight>
                    <a:srgbClr val="FFFF00"/>
                  </a:highlight>
                  <a:latin typeface="Times New Roman" panose="02020603050405020304" pitchFamily="18" charset="0"/>
                  <a:ea typeface="微軟正黑體" panose="020B0604030504040204" pitchFamily="34" charset="-120"/>
                </a:rPr>
                <a:t>範例</a:t>
              </a:r>
            </a:p>
          </p:txBody>
        </p:sp>
      </p:grpSp>
    </p:spTree>
    <p:extLst>
      <p:ext uri="{BB962C8B-B14F-4D97-AF65-F5344CB8AC3E}">
        <p14:creationId xmlns:p14="http://schemas.microsoft.com/office/powerpoint/2010/main" val="7887729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9599808-9E9C-4940-B57D-6FA84D4AC50C}" type="slidenum">
              <a:rPr lang="zh-TW" altLang="en-US" smtClean="0"/>
              <a:pPr/>
              <a:t>60</a:t>
            </a:fld>
            <a:endParaRPr lang="zh-TW" altLang="en-US"/>
          </a:p>
        </p:txBody>
      </p:sp>
      <p:pic>
        <p:nvPicPr>
          <p:cNvPr id="5" name="圖片 4"/>
          <p:cNvPicPr>
            <a:picLocks noChangeAspect="1"/>
          </p:cNvPicPr>
          <p:nvPr/>
        </p:nvPicPr>
        <p:blipFill>
          <a:blip r:embed="rId2"/>
          <a:stretch>
            <a:fillRect/>
          </a:stretch>
        </p:blipFill>
        <p:spPr>
          <a:xfrm>
            <a:off x="755576" y="116632"/>
            <a:ext cx="7985908" cy="5792808"/>
          </a:xfrm>
          <a:prstGeom prst="rect">
            <a:avLst/>
          </a:prstGeom>
        </p:spPr>
      </p:pic>
      <p:sp>
        <p:nvSpPr>
          <p:cNvPr id="6" name="Footer Placeholder 4">
            <a:extLst>
              <a:ext uri="{FF2B5EF4-FFF2-40B4-BE49-F238E27FC236}">
                <a16:creationId xmlns:a16="http://schemas.microsoft.com/office/drawing/2014/main" id="{5FA2C43E-682E-7724-05F2-DC26DEC0B899}"/>
              </a:ext>
            </a:extLst>
          </p:cNvPr>
          <p:cNvSpPr txBox="1">
            <a:spLocks/>
          </p:cNvSpPr>
          <p:nvPr/>
        </p:nvSpPr>
        <p:spPr>
          <a:xfrm>
            <a:off x="-87515" y="6448251"/>
            <a:ext cx="3617103"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defRPr/>
            </a:pPr>
            <a:r>
              <a:rPr kumimoji="1" lang="zh-TW" altLang="en-US" sz="1400" b="1" i="0" u="none" strike="noStrike" kern="1200" cap="none" spc="0" normalizeH="0" baseline="0" dirty="0">
                <a:ln>
                  <a:noFill/>
                </a:ln>
                <a:solidFill>
                  <a:schemeClr val="bg1"/>
                </a:solidFill>
                <a:effectLst/>
                <a:uLnTx/>
                <a:uFillTx/>
                <a:latin typeface="微軟正黑體" panose="020B0604030504040204" pitchFamily="34" charset="-120"/>
                <a:ea typeface="微軟正黑體" panose="020B0604030504040204" pitchFamily="34" charset="-120"/>
                <a:cs typeface="+mn-cs"/>
              </a:rPr>
              <a:t> 弘光科技大學　多媒體遊戲發展與應用系</a:t>
            </a:r>
          </a:p>
        </p:txBody>
      </p:sp>
    </p:spTree>
    <p:extLst>
      <p:ext uri="{BB962C8B-B14F-4D97-AF65-F5344CB8AC3E}">
        <p14:creationId xmlns:p14="http://schemas.microsoft.com/office/powerpoint/2010/main" val="4671945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5782961" y="933547"/>
            <a:ext cx="3361039" cy="5134921"/>
          </a:xfrm>
          <a:prstGeom prst="rect">
            <a:avLst/>
          </a:prstGeom>
        </p:spPr>
      </p:pic>
      <p:sp>
        <p:nvSpPr>
          <p:cNvPr id="3" name="文字版面配置區 2"/>
          <p:cNvSpPr>
            <a:spLocks noGrp="1"/>
          </p:cNvSpPr>
          <p:nvPr>
            <p:ph type="body" idx="1"/>
          </p:nvPr>
        </p:nvSpPr>
        <p:spPr>
          <a:xfrm>
            <a:off x="179512" y="166100"/>
            <a:ext cx="7543800" cy="1143000"/>
          </a:xfrm>
        </p:spPr>
        <p:txBody>
          <a:bodyPr/>
          <a:lstStyle/>
          <a:p>
            <a:r>
              <a:rPr lang="zh-TW" altLang="en-US" b="1" dirty="0">
                <a:solidFill>
                  <a:srgbClr val="FF0000"/>
                </a:solidFill>
                <a:highlight>
                  <a:srgbClr val="FFFF00"/>
                </a:highlight>
              </a:rPr>
              <a:t>請同學於實習期間密切注意本校防疫專區相關資訊</a:t>
            </a:r>
            <a:endParaRPr lang="en-US" altLang="zh-TW" b="1" dirty="0">
              <a:solidFill>
                <a:srgbClr val="FF0000"/>
              </a:solidFill>
              <a:highlight>
                <a:srgbClr val="FFFF00"/>
              </a:highlight>
            </a:endParaRPr>
          </a:p>
          <a:p>
            <a:r>
              <a:rPr lang="en-US" altLang="zh-TW" dirty="0">
                <a:hlinkClick r:id="rId3"/>
              </a:rPr>
              <a:t>https://convid-19.hk.edu.tw/</a:t>
            </a:r>
            <a:endParaRPr lang="zh-TW" altLang="en-US" dirty="0"/>
          </a:p>
        </p:txBody>
      </p:sp>
      <p:sp>
        <p:nvSpPr>
          <p:cNvPr id="4" name="投影片編號版面配置區 3"/>
          <p:cNvSpPr>
            <a:spLocks noGrp="1"/>
          </p:cNvSpPr>
          <p:nvPr>
            <p:ph type="sldNum" sz="quarter" idx="12"/>
          </p:nvPr>
        </p:nvSpPr>
        <p:spPr/>
        <p:txBody>
          <a:bodyPr/>
          <a:lstStyle/>
          <a:p>
            <a:fld id="{39599808-9E9C-4940-B57D-6FA84D4AC50C}" type="slidenum">
              <a:rPr lang="zh-TW" altLang="en-US" smtClean="0"/>
              <a:pPr/>
              <a:t>61</a:t>
            </a:fld>
            <a:endParaRPr lang="zh-TW" altLang="en-US"/>
          </a:p>
        </p:txBody>
      </p:sp>
      <p:pic>
        <p:nvPicPr>
          <p:cNvPr id="6" name="圖片 5"/>
          <p:cNvPicPr>
            <a:picLocks noChangeAspect="1"/>
          </p:cNvPicPr>
          <p:nvPr/>
        </p:nvPicPr>
        <p:blipFill>
          <a:blip r:embed="rId4"/>
          <a:stretch>
            <a:fillRect/>
          </a:stretch>
        </p:blipFill>
        <p:spPr>
          <a:xfrm>
            <a:off x="179512" y="1137638"/>
            <a:ext cx="5347025" cy="2363369"/>
          </a:xfrm>
          <a:prstGeom prst="rect">
            <a:avLst/>
          </a:prstGeom>
        </p:spPr>
      </p:pic>
      <p:pic>
        <p:nvPicPr>
          <p:cNvPr id="7" name="圖片 6"/>
          <p:cNvPicPr>
            <a:picLocks noChangeAspect="1"/>
          </p:cNvPicPr>
          <p:nvPr/>
        </p:nvPicPr>
        <p:blipFill>
          <a:blip r:embed="rId5"/>
          <a:stretch>
            <a:fillRect/>
          </a:stretch>
        </p:blipFill>
        <p:spPr>
          <a:xfrm>
            <a:off x="194095" y="4121460"/>
            <a:ext cx="5347025" cy="1946174"/>
          </a:xfrm>
          <a:prstGeom prst="rect">
            <a:avLst/>
          </a:prstGeom>
        </p:spPr>
      </p:pic>
      <p:sp>
        <p:nvSpPr>
          <p:cNvPr id="8" name="Footer Placeholder 4">
            <a:extLst>
              <a:ext uri="{FF2B5EF4-FFF2-40B4-BE49-F238E27FC236}">
                <a16:creationId xmlns:a16="http://schemas.microsoft.com/office/drawing/2014/main" id="{9526FFB0-DC88-D8EE-D76D-778F83C97CD3}"/>
              </a:ext>
            </a:extLst>
          </p:cNvPr>
          <p:cNvSpPr txBox="1">
            <a:spLocks/>
          </p:cNvSpPr>
          <p:nvPr/>
        </p:nvSpPr>
        <p:spPr>
          <a:xfrm>
            <a:off x="-87515" y="6440846"/>
            <a:ext cx="3617103"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defRPr/>
            </a:pPr>
            <a:r>
              <a:rPr kumimoji="1" lang="zh-TW" altLang="en-US" sz="1400" b="1" i="0" u="none" strike="noStrike" kern="1200" cap="none" spc="0" normalizeH="0" baseline="0" dirty="0">
                <a:ln>
                  <a:noFill/>
                </a:ln>
                <a:solidFill>
                  <a:schemeClr val="bg1"/>
                </a:solidFill>
                <a:effectLst/>
                <a:uLnTx/>
                <a:uFillTx/>
                <a:latin typeface="微軟正黑體" panose="020B0604030504040204" pitchFamily="34" charset="-120"/>
                <a:ea typeface="微軟正黑體" panose="020B0604030504040204" pitchFamily="34" charset="-120"/>
                <a:cs typeface="+mn-cs"/>
              </a:rPr>
              <a:t> 弘光科技大學　多媒體遊戲發展與應用系</a:t>
            </a:r>
          </a:p>
        </p:txBody>
      </p:sp>
    </p:spTree>
    <p:extLst>
      <p:ext uri="{BB962C8B-B14F-4D97-AF65-F5344CB8AC3E}">
        <p14:creationId xmlns:p14="http://schemas.microsoft.com/office/powerpoint/2010/main" val="26887891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179512" y="166100"/>
            <a:ext cx="7543800" cy="1143000"/>
          </a:xfrm>
        </p:spPr>
        <p:txBody>
          <a:bodyPr/>
          <a:lstStyle/>
          <a:p>
            <a:r>
              <a:rPr lang="zh-TW" altLang="en-US" b="1" dirty="0">
                <a:solidFill>
                  <a:srgbClr val="FF0000"/>
                </a:solidFill>
                <a:highlight>
                  <a:srgbClr val="FFFF00"/>
                </a:highlight>
              </a:rPr>
              <a:t>請同學於實習期間密切注意本校防疫專區相關資訊</a:t>
            </a:r>
            <a:endParaRPr lang="en-US" altLang="zh-TW" b="1" dirty="0">
              <a:solidFill>
                <a:srgbClr val="FF0000"/>
              </a:solidFill>
              <a:highlight>
                <a:srgbClr val="FFFF00"/>
              </a:highlight>
            </a:endParaRPr>
          </a:p>
          <a:p>
            <a:r>
              <a:rPr lang="en-US" altLang="zh-TW" dirty="0">
                <a:hlinkClick r:id="rId2"/>
              </a:rPr>
              <a:t>https://convid-19.hk.edu.tw/</a:t>
            </a:r>
            <a:endParaRPr lang="zh-TW" altLang="en-US" dirty="0"/>
          </a:p>
        </p:txBody>
      </p:sp>
      <p:sp>
        <p:nvSpPr>
          <p:cNvPr id="4" name="投影片編號版面配置區 3"/>
          <p:cNvSpPr>
            <a:spLocks noGrp="1"/>
          </p:cNvSpPr>
          <p:nvPr>
            <p:ph type="sldNum" sz="quarter" idx="12"/>
          </p:nvPr>
        </p:nvSpPr>
        <p:spPr/>
        <p:txBody>
          <a:bodyPr/>
          <a:lstStyle/>
          <a:p>
            <a:fld id="{39599808-9E9C-4940-B57D-6FA84D4AC50C}" type="slidenum">
              <a:rPr lang="zh-TW" altLang="en-US" smtClean="0"/>
              <a:pPr/>
              <a:t>62</a:t>
            </a:fld>
            <a:endParaRPr lang="zh-TW" altLang="en-US"/>
          </a:p>
        </p:txBody>
      </p:sp>
      <p:pic>
        <p:nvPicPr>
          <p:cNvPr id="3074" name="Picture 2">
            <a:extLst>
              <a:ext uri="{FF2B5EF4-FFF2-40B4-BE49-F238E27FC236}">
                <a16:creationId xmlns:a16="http://schemas.microsoft.com/office/drawing/2014/main" id="{1E2CC66E-00DA-454C-A81B-D83E638F4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598" y="1196752"/>
            <a:ext cx="3623914" cy="50566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5E6591D-C960-4E00-9920-E12322E29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348880"/>
            <a:ext cx="3623914" cy="3623914"/>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893D2A63-70E4-4B01-9866-276C1FFBE172}"/>
              </a:ext>
            </a:extLst>
          </p:cNvPr>
          <p:cNvSpPr txBox="1"/>
          <p:nvPr/>
        </p:nvSpPr>
        <p:spPr>
          <a:xfrm>
            <a:off x="179512" y="1567380"/>
            <a:ext cx="4572000" cy="523220"/>
          </a:xfrm>
          <a:prstGeom prst="rect">
            <a:avLst/>
          </a:prstGeom>
          <a:noFill/>
        </p:spPr>
        <p:txBody>
          <a:bodyPr wrap="square">
            <a:spAutoFit/>
          </a:bodyPr>
          <a:lstStyle/>
          <a:p>
            <a:pPr algn="ctr"/>
            <a:r>
              <a:rPr lang="zh-TW" altLang="en-US" sz="2800" b="1" cap="all" dirty="0">
                <a:solidFill>
                  <a:srgbClr val="2D3142"/>
                </a:solidFill>
                <a:latin typeface="微軟正黑體" panose="020B0604030504040204" pitchFamily="34" charset="-120"/>
                <a:ea typeface="微軟正黑體" panose="020B0604030504040204" pitchFamily="34" charset="-120"/>
              </a:rPr>
              <a:t>疾管家</a:t>
            </a:r>
          </a:p>
        </p:txBody>
      </p:sp>
      <p:sp>
        <p:nvSpPr>
          <p:cNvPr id="7" name="Footer Placeholder 4">
            <a:extLst>
              <a:ext uri="{FF2B5EF4-FFF2-40B4-BE49-F238E27FC236}">
                <a16:creationId xmlns:a16="http://schemas.microsoft.com/office/drawing/2014/main" id="{7DA106CF-E002-151E-D326-BF9A204744DE}"/>
              </a:ext>
            </a:extLst>
          </p:cNvPr>
          <p:cNvSpPr txBox="1">
            <a:spLocks/>
          </p:cNvSpPr>
          <p:nvPr/>
        </p:nvSpPr>
        <p:spPr>
          <a:xfrm>
            <a:off x="-87515" y="6440846"/>
            <a:ext cx="3617103" cy="365125"/>
          </a:xfrm>
          <a:prstGeom prst="rect">
            <a:avLst/>
          </a:prstGeom>
        </p:spPr>
        <p:txBody>
          <a:bodyPr vert="horz" lIns="91440" tIns="45720" rIns="91440" bIns="45720" rtlCol="0" anchor="ctr"/>
          <a:lstStyle>
            <a:defPPr>
              <a:defRPr lang="zh-TW"/>
            </a:defPPr>
            <a:lvl1pPr algn="ctr" rtl="0" eaLnBrk="0" fontAlgn="base" hangingPunct="0">
              <a:spcBef>
                <a:spcPct val="0"/>
              </a:spcBef>
              <a:spcAft>
                <a:spcPct val="0"/>
              </a:spcAft>
              <a:defRPr kumimoji="1" sz="900" kern="1200" cap="all" baseline="0">
                <a:solidFill>
                  <a:srgbClr val="FFFFFF"/>
                </a:solidFill>
                <a:latin typeface="微軟正黑體" panose="020B0604030504040204" pitchFamily="34" charset="-12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defRPr/>
            </a:pPr>
            <a:r>
              <a:rPr kumimoji="1" lang="zh-TW" altLang="en-US" sz="1400" b="1" i="0" u="none" strike="noStrike" kern="1200" cap="none" spc="0" normalizeH="0" baseline="0" dirty="0">
                <a:ln>
                  <a:noFill/>
                </a:ln>
                <a:solidFill>
                  <a:schemeClr val="bg1"/>
                </a:solidFill>
                <a:effectLst/>
                <a:uLnTx/>
                <a:uFillTx/>
                <a:latin typeface="微軟正黑體" panose="020B0604030504040204" pitchFamily="34" charset="-120"/>
                <a:ea typeface="微軟正黑體" panose="020B0604030504040204" pitchFamily="34" charset="-120"/>
                <a:cs typeface="+mn-cs"/>
              </a:rPr>
              <a:t> 弘光科技大學　多媒體遊戲發展與應用系</a:t>
            </a:r>
          </a:p>
        </p:txBody>
      </p:sp>
    </p:spTree>
    <p:extLst>
      <p:ext uri="{BB962C8B-B14F-4D97-AF65-F5344CB8AC3E}">
        <p14:creationId xmlns:p14="http://schemas.microsoft.com/office/powerpoint/2010/main" val="26312065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pPr eaLnBrk="1" fontAlgn="auto" hangingPunct="1">
              <a:spcAft>
                <a:spcPts val="0"/>
              </a:spcAft>
              <a:defRPr/>
            </a:pPr>
            <a:endParaRPr lang="zh-TW" altLang="en-US"/>
          </a:p>
        </p:txBody>
      </p:sp>
      <p:sp>
        <p:nvSpPr>
          <p:cNvPr id="2" name="投影片編號版面配置區 1"/>
          <p:cNvSpPr>
            <a:spLocks noGrp="1"/>
          </p:cNvSpPr>
          <p:nvPr>
            <p:ph type="sldNum" sz="quarter" idx="12"/>
          </p:nvPr>
        </p:nvSpPr>
        <p:spPr/>
        <p:txBody>
          <a:bodyPr/>
          <a:lstStyle/>
          <a:p>
            <a:endParaRPr lang="zh-TW" altLang="en-US" dirty="0"/>
          </a:p>
        </p:txBody>
      </p:sp>
      <p:sp>
        <p:nvSpPr>
          <p:cNvPr id="35844" name="內容版面配置區 2"/>
          <p:cNvSpPr txBox="1">
            <a:spLocks/>
          </p:cNvSpPr>
          <p:nvPr/>
        </p:nvSpPr>
        <p:spPr bwMode="auto">
          <a:xfrm>
            <a:off x="791902" y="2384623"/>
            <a:ext cx="7560195" cy="208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indent="0" algn="ctr" eaLnBrk="1" hangingPunct="1">
              <a:spcBef>
                <a:spcPts val="600"/>
              </a:spcBef>
              <a:buClr>
                <a:schemeClr val="accent1"/>
              </a:buClr>
              <a:buSzPct val="70000"/>
            </a:pPr>
            <a:r>
              <a:rPr kumimoji="0" lang="en-US" altLang="zh-TW"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Schoolbook" panose="02040604050505020304" pitchFamily="18" charset="0"/>
                <a:ea typeface="微軟正黑體" panose="020B0604030504040204" pitchFamily="34" charset="-120"/>
              </a:rPr>
              <a:t>Q&amp;A</a:t>
            </a:r>
            <a:endParaRPr kumimoji="0" lang="zh-TW" altLang="en-US"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Schoolbook" panose="02040604050505020304" pitchFamily="18" charset="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634082"/>
          </a:xfrm>
        </p:spPr>
        <p:txBody>
          <a:bodyPr>
            <a:normAutofit fontScale="90000"/>
          </a:bodyPr>
          <a:lstStyle/>
          <a:p>
            <a:pPr algn="ctr"/>
            <a:r>
              <a:rPr lang="zh-TW" altLang="en-US" b="1" dirty="0">
                <a:latin typeface="微軟正黑體" panose="020B0604030504040204" pitchFamily="34" charset="-120"/>
                <a:ea typeface="微軟正黑體" panose="020B0604030504040204" pitchFamily="34" charset="-120"/>
              </a:rPr>
              <a:t>合約書</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新版</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7</a:t>
            </a:fld>
            <a:endParaRPr lang="zh-TW" altLang="en-US"/>
          </a:p>
        </p:txBody>
      </p:sp>
      <p:pic>
        <p:nvPicPr>
          <p:cNvPr id="8" name="圖片 7" descr="一張含有 文字 的圖片&#10;&#10;自動產生的描述">
            <a:extLst>
              <a:ext uri="{FF2B5EF4-FFF2-40B4-BE49-F238E27FC236}">
                <a16:creationId xmlns:a16="http://schemas.microsoft.com/office/drawing/2014/main" id="{F4E65DC9-B97A-8C23-71E8-881DF521A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7794"/>
            <a:ext cx="9144000" cy="4602412"/>
          </a:xfrm>
          <a:prstGeom prst="rect">
            <a:avLst/>
          </a:prstGeom>
        </p:spPr>
      </p:pic>
      <p:sp>
        <p:nvSpPr>
          <p:cNvPr id="9" name="文字方塊 8">
            <a:extLst>
              <a:ext uri="{FF2B5EF4-FFF2-40B4-BE49-F238E27FC236}">
                <a16:creationId xmlns:a16="http://schemas.microsoft.com/office/drawing/2014/main" id="{9A561D0A-A1AF-9382-5F43-27D1345EE103}"/>
              </a:ext>
            </a:extLst>
          </p:cNvPr>
          <p:cNvSpPr txBox="1"/>
          <p:nvPr/>
        </p:nvSpPr>
        <p:spPr>
          <a:xfrm>
            <a:off x="7308304" y="332656"/>
            <a:ext cx="877163" cy="369332"/>
          </a:xfrm>
          <a:prstGeom prst="rect">
            <a:avLst/>
          </a:prstGeom>
          <a:noFill/>
        </p:spPr>
        <p:txBody>
          <a:bodyPr wrap="none" rtlCol="0">
            <a:spAutoFit/>
          </a:bodyPr>
          <a:lstStyle/>
          <a:p>
            <a:r>
              <a:rPr lang="zh-TW" altLang="en-US" b="1" dirty="0">
                <a:solidFill>
                  <a:schemeClr val="bg1">
                    <a:lumMod val="65000"/>
                  </a:schemeClr>
                </a:solidFill>
                <a:latin typeface="微軟正黑體" panose="020B0604030504040204" pitchFamily="34" charset="-120"/>
                <a:ea typeface="微軟正黑體" panose="020B0604030504040204" pitchFamily="34" charset="-120"/>
              </a:rPr>
              <a:t>學習型</a:t>
            </a:r>
          </a:p>
        </p:txBody>
      </p:sp>
    </p:spTree>
    <p:extLst>
      <p:ext uri="{BB962C8B-B14F-4D97-AF65-F5344CB8AC3E}">
        <p14:creationId xmlns:p14="http://schemas.microsoft.com/office/powerpoint/2010/main" val="568633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634082"/>
          </a:xfrm>
        </p:spPr>
        <p:txBody>
          <a:bodyPr>
            <a:normAutofit fontScale="90000"/>
          </a:bodyPr>
          <a:lstStyle/>
          <a:p>
            <a:pPr algn="ctr"/>
            <a:r>
              <a:rPr lang="zh-TW" altLang="en-US" b="1" dirty="0">
                <a:latin typeface="微軟正黑體" panose="020B0604030504040204" pitchFamily="34" charset="-120"/>
                <a:ea typeface="微軟正黑體" panose="020B0604030504040204" pitchFamily="34" charset="-120"/>
              </a:rPr>
              <a:t>合約書</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新版</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8</a:t>
            </a:fld>
            <a:endParaRPr lang="zh-TW" altLang="en-US"/>
          </a:p>
        </p:txBody>
      </p:sp>
      <p:pic>
        <p:nvPicPr>
          <p:cNvPr id="6" name="圖片 5" descr="一張含有 文字 的圖片&#10;&#10;自動產生的描述">
            <a:extLst>
              <a:ext uri="{FF2B5EF4-FFF2-40B4-BE49-F238E27FC236}">
                <a16:creationId xmlns:a16="http://schemas.microsoft.com/office/drawing/2014/main" id="{3C6B6E27-7B1E-D870-92E9-AD46E8E5A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0283"/>
            <a:ext cx="9144000" cy="4737434"/>
          </a:xfrm>
          <a:prstGeom prst="rect">
            <a:avLst/>
          </a:prstGeom>
        </p:spPr>
      </p:pic>
    </p:spTree>
    <p:extLst>
      <p:ext uri="{BB962C8B-B14F-4D97-AF65-F5344CB8AC3E}">
        <p14:creationId xmlns:p14="http://schemas.microsoft.com/office/powerpoint/2010/main" val="40942142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634082"/>
          </a:xfrm>
        </p:spPr>
        <p:txBody>
          <a:bodyPr>
            <a:normAutofit fontScale="90000"/>
          </a:bodyPr>
          <a:lstStyle/>
          <a:p>
            <a:pPr algn="ctr"/>
            <a:r>
              <a:rPr lang="zh-TW" altLang="en-US" b="1" dirty="0">
                <a:latin typeface="微軟正黑體" panose="020B0604030504040204" pitchFamily="34" charset="-120"/>
                <a:ea typeface="微軟正黑體" panose="020B0604030504040204" pitchFamily="34" charset="-120"/>
              </a:rPr>
              <a:t>合約書</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新版</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A880C3C9-9F0B-4DE4-AD12-691F5CA12C31}" type="slidenum">
              <a:rPr lang="zh-TW" altLang="en-US" smtClean="0"/>
              <a:pPr/>
              <a:t>9</a:t>
            </a:fld>
            <a:endParaRPr lang="zh-TW" altLang="en-US"/>
          </a:p>
        </p:txBody>
      </p:sp>
      <p:pic>
        <p:nvPicPr>
          <p:cNvPr id="3" name="圖片 2"/>
          <p:cNvPicPr>
            <a:picLocks noChangeAspect="1"/>
          </p:cNvPicPr>
          <p:nvPr/>
        </p:nvPicPr>
        <p:blipFill>
          <a:blip r:embed="rId2"/>
          <a:stretch>
            <a:fillRect/>
          </a:stretch>
        </p:blipFill>
        <p:spPr>
          <a:xfrm>
            <a:off x="172611" y="1268760"/>
            <a:ext cx="8971389" cy="4680520"/>
          </a:xfrm>
          <a:prstGeom prst="rect">
            <a:avLst/>
          </a:prstGeom>
        </p:spPr>
      </p:pic>
    </p:spTree>
    <p:extLst>
      <p:ext uri="{BB962C8B-B14F-4D97-AF65-F5344CB8AC3E}">
        <p14:creationId xmlns:p14="http://schemas.microsoft.com/office/powerpoint/2010/main" val="14511557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8747</TotalTime>
  <Words>2942</Words>
  <Application>Microsoft Office PowerPoint</Application>
  <PresentationFormat>如螢幕大小 (4:3)</PresentationFormat>
  <Paragraphs>278</Paragraphs>
  <Slides>63</Slides>
  <Notes>1</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63</vt:i4>
      </vt:variant>
    </vt:vector>
  </HeadingPairs>
  <TitlesOfParts>
    <vt:vector size="76" baseType="lpstr">
      <vt:lpstr>華康超明體(P)</vt:lpstr>
      <vt:lpstr>微軟正黑體</vt:lpstr>
      <vt:lpstr>新細明體</vt:lpstr>
      <vt:lpstr>Arial</vt:lpstr>
      <vt:lpstr>Calibri</vt:lpstr>
      <vt:lpstr>Calibri Light</vt:lpstr>
      <vt:lpstr>Century Schoolbook</vt:lpstr>
      <vt:lpstr>Times New Roman</vt:lpstr>
      <vt:lpstr>Trebuchet MS</vt:lpstr>
      <vt:lpstr>Wingdings</vt:lpstr>
      <vt:lpstr>Wingdings 2</vt:lpstr>
      <vt:lpstr>Wingdings 3</vt:lpstr>
      <vt:lpstr>回顧</vt:lpstr>
      <vt:lpstr>111學年度第二學期 實習行前說明會簡報 </vt:lpstr>
      <vt:lpstr>資料審查時程</vt:lpstr>
      <vt:lpstr>實習注意事項</vt:lpstr>
      <vt:lpstr>實習注意事項</vt:lpstr>
      <vt:lpstr>多媒體遊戲發展與應用系學生校外實習請假單</vt:lpstr>
      <vt:lpstr>合約書用印範本</vt:lpstr>
      <vt:lpstr>合約書(新版)</vt:lpstr>
      <vt:lpstr>合約書(新版)</vt:lpstr>
      <vt:lpstr>合約書(新版)</vt:lpstr>
      <vt:lpstr>合約書(新版)</vt:lpstr>
      <vt:lpstr>合約書(新版)</vt:lpstr>
      <vt:lpstr>實習注意事項</vt:lpstr>
      <vt:lpstr>實習注意事項</vt:lpstr>
      <vt:lpstr>實習注意事項-住宿安全評估</vt:lpstr>
      <vt:lpstr>PowerPoint 簡報</vt:lpstr>
      <vt:lpstr>實習注意事項-交通安全</vt:lpstr>
      <vt:lpstr>實習注意事項-交通安全</vt:lpstr>
      <vt:lpstr>實習注意事項-交通安全</vt:lpstr>
      <vt:lpstr>資通安全與智慧財產權宣導</vt:lpstr>
      <vt:lpstr>性別平等、性騷擾防治宣導</vt:lpstr>
      <vt:lpstr>自殺防治宣導</vt:lpstr>
      <vt:lpstr>實習注意事項-實習安全</vt:lpstr>
      <vt:lpstr>實習注意事項-實習安全</vt:lpstr>
      <vt:lpstr>職業安全宣導</vt:lpstr>
      <vt:lpstr>職業安全宣導</vt:lpstr>
      <vt:lpstr>職場防疫措施宣導</vt:lpstr>
      <vt:lpstr>實習注意事項</vt:lpstr>
      <vt:lpstr>弘光科技大學校外實習學生個別實習計畫</vt:lpstr>
      <vt:lpstr>弘光科技大學校外實習學生個別實習計畫</vt:lpstr>
      <vt:lpstr>校外實習學生住宿環境自我評估紀錄表</vt:lpstr>
      <vt:lpstr>實習日誌+溝通紀錄+心得範例</vt:lpstr>
      <vt:lpstr>實習日誌+溝通紀錄+心得範例</vt:lpstr>
      <vt:lpstr>E-PORTFOLIO生涯歷程平台</vt:lpstr>
      <vt:lpstr>PowerPoint 簡報</vt:lpstr>
      <vt:lpstr>PowerPoint 簡報</vt:lpstr>
      <vt:lpstr>PowerPoint 簡報</vt:lpstr>
      <vt:lpstr>PowerPoint 簡報</vt:lpstr>
      <vt:lpstr>PowerPoint 簡報</vt:lpstr>
      <vt:lpstr>性侵害、性騷擾、性霸凌</vt:lpstr>
      <vt:lpstr>校園性侵害性騷擾或性霸凌防治準則適用對象</vt:lpstr>
      <vt:lpstr>何謂「性侵害、性騷擾、性霸凌」</vt:lpstr>
      <vt:lpstr>主觀上令人感到不舒服即構成性騷擾</vt:lpstr>
      <vt:lpstr>PowerPoint 簡報</vt:lpstr>
      <vt:lpstr>PowerPoint 簡報</vt:lpstr>
      <vt:lpstr>通報義務</vt:lpstr>
      <vt:lpstr>實習遇到「性侵害、性騷擾、性霸凌」怎麼辦？</vt:lpstr>
      <vt:lpstr>保全證據</vt:lpstr>
      <vt:lpstr>性侵害、性騷擾或性霸凌處理流程圖/告知單</vt:lpstr>
      <vt:lpstr>實習期間碰到性騷擾怎麼辦？</vt:lpstr>
      <vt:lpstr>Q＆A</vt:lpstr>
      <vt:lpstr>PowerPoint 簡報</vt:lpstr>
      <vt:lpstr>PowerPoint 簡報</vt:lpstr>
      <vt:lpstr>PowerPoint 簡報</vt:lpstr>
      <vt:lpstr>補充資訊</vt:lpstr>
      <vt:lpstr>校安中心電話  04-2633-8000 (24小時專線) 性平業務窗口  04 2631-8652 分機1601 諮商輔導中心  04 2631-8652 分機1471~1477</vt:lpstr>
      <vt:lpstr>警政署警政服務APP下載: https://reurl.cc/xGOAE1</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chiajen</dc:creator>
  <cp:lastModifiedBy>徐子棠</cp:lastModifiedBy>
  <cp:revision>512</cp:revision>
  <cp:lastPrinted>2019-05-02T05:31:36Z</cp:lastPrinted>
  <dcterms:created xsi:type="dcterms:W3CDTF">2011-11-22T09:29:02Z</dcterms:created>
  <dcterms:modified xsi:type="dcterms:W3CDTF">2023-03-30T03:17:59Z</dcterms:modified>
</cp:coreProperties>
</file>